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handoutMasterIdLst>
    <p:handoutMasterId r:id="rId34"/>
  </p:handoutMasterIdLst>
  <p:sldIdLst>
    <p:sldId id="287" r:id="rId2"/>
    <p:sldId id="288" r:id="rId3"/>
    <p:sldId id="256" r:id="rId4"/>
    <p:sldId id="283" r:id="rId5"/>
    <p:sldId id="282" r:id="rId6"/>
    <p:sldId id="258" r:id="rId7"/>
    <p:sldId id="277" r:id="rId8"/>
    <p:sldId id="286" r:id="rId9"/>
    <p:sldId id="285" r:id="rId10"/>
    <p:sldId id="280" r:id="rId11"/>
    <p:sldId id="276" r:id="rId12"/>
    <p:sldId id="278" r:id="rId13"/>
    <p:sldId id="279" r:id="rId14"/>
    <p:sldId id="263" r:id="rId15"/>
    <p:sldId id="261" r:id="rId16"/>
    <p:sldId id="262" r:id="rId17"/>
    <p:sldId id="260" r:id="rId18"/>
    <p:sldId id="259" r:id="rId19"/>
    <p:sldId id="267" r:id="rId20"/>
    <p:sldId id="281" r:id="rId21"/>
    <p:sldId id="264" r:id="rId22"/>
    <p:sldId id="265" r:id="rId23"/>
    <p:sldId id="275" r:id="rId24"/>
    <p:sldId id="266" r:id="rId25"/>
    <p:sldId id="268" r:id="rId26"/>
    <p:sldId id="270" r:id="rId27"/>
    <p:sldId id="271" r:id="rId28"/>
    <p:sldId id="272" r:id="rId29"/>
    <p:sldId id="273" r:id="rId30"/>
    <p:sldId id="269" r:id="rId31"/>
    <p:sldId id="274" r:id="rId32"/>
  </p:sldIdLst>
  <p:sldSz cx="12192000" cy="68580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1838" autoAdjust="0"/>
    <p:restoredTop sz="81783" autoAdjust="0"/>
  </p:normalViewPr>
  <p:slideViewPr>
    <p:cSldViewPr snapToGrid="0">
      <p:cViewPr varScale="1">
        <p:scale>
          <a:sx n="62" d="100"/>
          <a:sy n="62" d="100"/>
        </p:scale>
        <p:origin x="-880" y="-76"/>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notesViewPr>
    <p:cSldViewPr snapToGrid="0">
      <p:cViewPr varScale="1">
        <p:scale>
          <a:sx n="59" d="100"/>
          <a:sy n="59" d="100"/>
        </p:scale>
        <p:origin x="-2492" y="-60"/>
      </p:cViewPr>
      <p:guideLst>
        <p:guide orient="horz" pos="2160"/>
        <p:guide pos="288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 Id="rId5" Type="http://schemas.openxmlformats.org/officeDocument/2006/relationships/image" Target="../media/image15.wmf"/><Relationship Id="rId4" Type="http://schemas.openxmlformats.org/officeDocument/2006/relationships/image" Target="../media/image14.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image" Target="../media/image17.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30.wmf"/><Relationship Id="rId1" Type="http://schemas.openxmlformats.org/officeDocument/2006/relationships/image" Target="../media/image29.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image" Target="../media/image32.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image" Target="../media/image34.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image" Target="../media/image33.wmf"/><Relationship Id="rId1" Type="http://schemas.openxmlformats.org/officeDocument/2006/relationships/image" Target="../media/image34.w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image" Target="../media/image34.wmf"/></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image" Target="../media/image34.wmf"/></Relationships>
</file>

<file path=ppt/drawings/_rels/vmlDrawing16.v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image" Target="../media/image3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5AE5C673-68EF-402C-B9F9-151231372371}" type="datetimeFigureOut">
              <a:rPr lang="en-US" smtClean="0"/>
              <a:t>20-Mar-18</a:t>
            </a:fld>
            <a:endParaRPr lang="en-US"/>
          </a:p>
        </p:txBody>
      </p:sp>
      <p:sp>
        <p:nvSpPr>
          <p:cNvPr id="4" name="Footer Placeholder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D2B369FD-15D0-4387-8C96-BF7B23B11766}" type="slidenum">
              <a:rPr lang="en-US" smtClean="0"/>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41C76497-AA7D-4614-8A35-497A5F34F48D}" type="datetimeFigureOut">
              <a:rPr lang="en-US" smtClean="0"/>
              <a:pPr/>
              <a:t>20-Mar-18</a:t>
            </a:fld>
            <a:endParaRPr lang="en-US"/>
          </a:p>
        </p:txBody>
      </p:sp>
      <p:sp>
        <p:nvSpPr>
          <p:cNvPr id="4" name="Slide Image Placeholder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E8027971-89AB-42ED-83F6-AEFFBADA5222}" type="slidenum">
              <a:rPr lang="en-US" smtClean="0"/>
              <a:pPr/>
              <a:t>‹#›</a:t>
            </a:fld>
            <a:endParaRPr lang="en-US"/>
          </a:p>
        </p:txBody>
      </p:sp>
    </p:spTree>
    <p:extLst>
      <p:ext uri="{BB962C8B-B14F-4D97-AF65-F5344CB8AC3E}">
        <p14:creationId xmlns:p14="http://schemas.microsoft.com/office/powerpoint/2010/main" xmlns="" val="673009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philschatz.com/physics-book/contents/m42073.html"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cap="all" dirty="0" smtClean="0">
                <a:solidFill>
                  <a:schemeClr val="tx1"/>
                </a:solidFill>
                <a:effectLst/>
                <a:latin typeface="+mn-lt"/>
                <a:ea typeface="+mn-ea"/>
                <a:cs typeface="+mn-cs"/>
              </a:rPr>
              <a:t>NEWTON’S FIRST LAW OF MOTION</a:t>
            </a:r>
          </a:p>
          <a:p>
            <a:r>
              <a:rPr lang="en-US" dirty="0" smtClean="0">
                <a:effectLst/>
              </a:rPr>
              <a:t>A body at rest remains at rest, or, if in motion, remains in motion at a constant velocity unless acted on by a net external force.</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3</a:t>
            </a:fld>
            <a:endParaRPr lang="en-US"/>
          </a:p>
        </p:txBody>
      </p:sp>
    </p:spTree>
    <p:extLst>
      <p:ext uri="{BB962C8B-B14F-4D97-AF65-F5344CB8AC3E}">
        <p14:creationId xmlns:p14="http://schemas.microsoft.com/office/powerpoint/2010/main" xmlns="" val="32166966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6</a:t>
            </a:fld>
            <a:endParaRPr lang="en-US"/>
          </a:p>
        </p:txBody>
      </p:sp>
    </p:spTree>
    <p:extLst>
      <p:ext uri="{BB962C8B-B14F-4D97-AF65-F5344CB8AC3E}">
        <p14:creationId xmlns:p14="http://schemas.microsoft.com/office/powerpoint/2010/main" xmlns="" val="24683339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(a) If the rocket sled shown in </a:t>
            </a:r>
            <a:r>
              <a:rPr lang="en-US" sz="1200" b="0" i="0" u="none" strike="noStrike" kern="1200" dirty="0" smtClean="0">
                <a:solidFill>
                  <a:schemeClr val="tx1"/>
                </a:solidFill>
                <a:effectLst/>
                <a:latin typeface="+mn-lt"/>
                <a:ea typeface="+mn-ea"/>
                <a:cs typeface="+mn-cs"/>
                <a:hlinkClick r:id="rId3"/>
              </a:rPr>
              <a:t>[link]</a:t>
            </a:r>
            <a:r>
              <a:rPr lang="en-US" sz="1200" b="0" i="0" kern="1200" dirty="0" smtClean="0">
                <a:solidFill>
                  <a:schemeClr val="tx1"/>
                </a:solidFill>
                <a:effectLst/>
                <a:latin typeface="+mn-lt"/>
                <a:ea typeface="+mn-ea"/>
                <a:cs typeface="+mn-cs"/>
              </a:rPr>
              <a:t> starts with only one rocket burning, what is the magnitude of its acceleration? Assume that the mass of the system is 2100 kg, the thrust T is </a:t>
            </a:r>
            <a:r>
              <a:rPr lang="en-US" sz="1200" b="0" i="0" u="none" strike="noStrike" kern="1200" dirty="0" smtClean="0">
                <a:solidFill>
                  <a:schemeClr val="tx1"/>
                </a:solidFill>
                <a:effectLst/>
                <a:latin typeface="+mn-lt"/>
                <a:ea typeface="+mn-ea"/>
                <a:cs typeface="+mn-cs"/>
              </a:rPr>
              <a:t>2.4×104</a:t>
            </a:r>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N, and the force of friction opposing the motion is known to be 650 N. (b) Why is the acceleration not one-fourth of what it is with all rockets burning?</a:t>
            </a:r>
          </a:p>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13</a:t>
            </a:fld>
            <a:endParaRPr lang="en-US"/>
          </a:p>
        </p:txBody>
      </p:sp>
    </p:spTree>
    <p:extLst>
      <p:ext uri="{BB962C8B-B14F-4D97-AF65-F5344CB8AC3E}">
        <p14:creationId xmlns:p14="http://schemas.microsoft.com/office/powerpoint/2010/main" xmlns="" val="26784499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10 m/s2</a:t>
            </a:r>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14</a:t>
            </a:fld>
            <a:endParaRPr lang="en-US"/>
          </a:p>
        </p:txBody>
      </p:sp>
    </p:spTree>
    <p:extLst>
      <p:ext uri="{BB962C8B-B14F-4D97-AF65-F5344CB8AC3E}">
        <p14:creationId xmlns:p14="http://schemas.microsoft.com/office/powerpoint/2010/main" xmlns="" val="40627685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1200 N</a:t>
            </a:r>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15</a:t>
            </a:fld>
            <a:endParaRPr lang="en-US"/>
          </a:p>
        </p:txBody>
      </p:sp>
    </p:spTree>
    <p:extLst>
      <p:ext uri="{BB962C8B-B14F-4D97-AF65-F5344CB8AC3E}">
        <p14:creationId xmlns:p14="http://schemas.microsoft.com/office/powerpoint/2010/main" xmlns="" val="1253217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700 N</a:t>
            </a:r>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16</a:t>
            </a:fld>
            <a:endParaRPr lang="en-US"/>
          </a:p>
        </p:txBody>
      </p:sp>
    </p:spTree>
    <p:extLst>
      <p:ext uri="{BB962C8B-B14F-4D97-AF65-F5344CB8AC3E}">
        <p14:creationId xmlns:p14="http://schemas.microsoft.com/office/powerpoint/2010/main" xmlns="" val="276498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90 000 m</a:t>
            </a:r>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17</a:t>
            </a:fld>
            <a:endParaRPr lang="en-US"/>
          </a:p>
        </p:txBody>
      </p:sp>
    </p:spTree>
    <p:extLst>
      <p:ext uri="{BB962C8B-B14F-4D97-AF65-F5344CB8AC3E}">
        <p14:creationId xmlns:p14="http://schemas.microsoft.com/office/powerpoint/2010/main" xmlns="" val="11323340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50 N</a:t>
            </a:r>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18</a:t>
            </a:fld>
            <a:endParaRPr lang="en-US"/>
          </a:p>
        </p:txBody>
      </p:sp>
    </p:spTree>
    <p:extLst>
      <p:ext uri="{BB962C8B-B14F-4D97-AF65-F5344CB8AC3E}">
        <p14:creationId xmlns:p14="http://schemas.microsoft.com/office/powerpoint/2010/main" xmlns="" val="38023023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0,08 s</a:t>
            </a:r>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26</a:t>
            </a:fld>
            <a:endParaRPr lang="en-US"/>
          </a:p>
        </p:txBody>
      </p:sp>
    </p:spTree>
    <p:extLst>
      <p:ext uri="{BB962C8B-B14F-4D97-AF65-F5344CB8AC3E}">
        <p14:creationId xmlns:p14="http://schemas.microsoft.com/office/powerpoint/2010/main" xmlns="" val="38161935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200 m/s</a:t>
            </a:r>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27</a:t>
            </a:fld>
            <a:endParaRPr lang="en-US"/>
          </a:p>
        </p:txBody>
      </p:sp>
    </p:spTree>
    <p:extLst>
      <p:ext uri="{BB962C8B-B14F-4D97-AF65-F5344CB8AC3E}">
        <p14:creationId xmlns:p14="http://schemas.microsoft.com/office/powerpoint/2010/main" xmlns="" val="38192426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4,51s</a:t>
            </a:r>
          </a:p>
          <a:p>
            <a:r>
              <a:rPr lang="en-US" dirty="0" smtClean="0"/>
              <a:t>44,18 m/s</a:t>
            </a:r>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28</a:t>
            </a:fld>
            <a:endParaRPr lang="en-US"/>
          </a:p>
        </p:txBody>
      </p:sp>
    </p:spTree>
    <p:extLst>
      <p:ext uri="{BB962C8B-B14F-4D97-AF65-F5344CB8AC3E}">
        <p14:creationId xmlns:p14="http://schemas.microsoft.com/office/powerpoint/2010/main" xmlns="" val="36276988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77 m</a:t>
            </a:r>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29</a:t>
            </a:fld>
            <a:endParaRPr lang="en-US"/>
          </a:p>
        </p:txBody>
      </p:sp>
    </p:spTree>
    <p:extLst>
      <p:ext uri="{BB962C8B-B14F-4D97-AF65-F5344CB8AC3E}">
        <p14:creationId xmlns:p14="http://schemas.microsoft.com/office/powerpoint/2010/main" xmlns="" val="36693243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1,216 m/s2</a:t>
            </a:r>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30</a:t>
            </a:fld>
            <a:endParaRPr lang="en-US"/>
          </a:p>
        </p:txBody>
      </p:sp>
    </p:spTree>
    <p:extLst>
      <p:ext uri="{BB962C8B-B14F-4D97-AF65-F5344CB8AC3E}">
        <p14:creationId xmlns:p14="http://schemas.microsoft.com/office/powerpoint/2010/main" xmlns="" val="25858334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2 500 m/s2</a:t>
            </a:r>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31</a:t>
            </a:fld>
            <a:endParaRPr lang="en-US"/>
          </a:p>
        </p:txBody>
      </p:sp>
    </p:spTree>
    <p:extLst>
      <p:ext uri="{BB962C8B-B14F-4D97-AF65-F5344CB8AC3E}">
        <p14:creationId xmlns:p14="http://schemas.microsoft.com/office/powerpoint/2010/main" xmlns="" val="919386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D751FA6-7021-49BB-A271-00A0023FAB98}" type="datetimeFigureOut">
              <a:rPr lang="en-US" smtClean="0"/>
              <a:pPr/>
              <a:t>20-Mar-18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2464810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D751FA6-7021-49BB-A271-00A0023FAB98}" type="datetimeFigureOut">
              <a:rPr lang="en-US" smtClean="0"/>
              <a:pPr/>
              <a:t>20-Mar-18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581953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751FA6-7021-49BB-A271-00A0023FAB98}" type="datetimeFigureOut">
              <a:rPr lang="en-US" smtClean="0"/>
              <a:pPr/>
              <a:t>20-Mar-18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2494961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D751FA6-7021-49BB-A271-00A0023FAB98}" type="datetimeFigureOut">
              <a:rPr lang="en-US" smtClean="0"/>
              <a:pPr/>
              <a:t>20-Mar-18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1616192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D751FA6-7021-49BB-A271-00A0023FAB98}" type="datetimeFigureOut">
              <a:rPr lang="en-US" smtClean="0"/>
              <a:pPr/>
              <a:t>20-Mar-18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23101425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D751FA6-7021-49BB-A271-00A0023FAB98}" type="datetimeFigureOut">
              <a:rPr lang="en-US" smtClean="0"/>
              <a:pPr/>
              <a:t>20-Mar-18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3485182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751FA6-7021-49BB-A271-00A0023FAB98}" type="datetimeFigureOut">
              <a:rPr lang="en-US" smtClean="0"/>
              <a:pPr/>
              <a:t>20-Mar-18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772621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751FA6-7021-49BB-A271-00A0023FAB98}" type="datetimeFigureOut">
              <a:rPr lang="en-US" smtClean="0"/>
              <a:pPr/>
              <a:t>20-Mar-18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3684718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751FA6-7021-49BB-A271-00A0023FAB98}" type="datetimeFigureOut">
              <a:rPr lang="en-US" smtClean="0"/>
              <a:pPr/>
              <a:t>20-Mar-18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34942468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D751FA6-7021-49BB-A271-00A0023FAB98}" type="datetimeFigureOut">
              <a:rPr lang="en-US" smtClean="0"/>
              <a:pPr/>
              <a:t>20-Mar-18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1645121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D751FA6-7021-49BB-A271-00A0023FAB98}" type="datetimeFigureOut">
              <a:rPr lang="en-US" smtClean="0"/>
              <a:pPr/>
              <a:t>20-Mar-18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2354743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751FA6-7021-49BB-A271-00A0023FAB98}" type="datetimeFigureOut">
              <a:rPr lang="en-US" smtClean="0"/>
              <a:pPr/>
              <a:t>20-Mar-18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26465387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6.bin"/><Relationship Id="rId3" Type="http://schemas.openxmlformats.org/officeDocument/2006/relationships/notesSlide" Target="../notesSlides/notesSlide2.xml"/><Relationship Id="rId7" Type="http://schemas.openxmlformats.org/officeDocument/2006/relationships/oleObject" Target="../embeddings/oleObject5.bin"/><Relationship Id="rId12"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4.bin"/><Relationship Id="rId11" Type="http://schemas.openxmlformats.org/officeDocument/2006/relationships/oleObject" Target="../embeddings/oleObject9.bin"/><Relationship Id="rId5" Type="http://schemas.openxmlformats.org/officeDocument/2006/relationships/oleObject" Target="../embeddings/oleObject3.bin"/><Relationship Id="rId10" Type="http://schemas.openxmlformats.org/officeDocument/2006/relationships/oleObject" Target="../embeddings/oleObject8.bin"/><Relationship Id="rId4" Type="http://schemas.openxmlformats.org/officeDocument/2006/relationships/oleObject" Target="../embeddings/oleObject2.bin"/><Relationship Id="rId9" Type="http://schemas.openxmlformats.org/officeDocument/2006/relationships/oleObject" Target="../embeddings/oleObject7.bin"/></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12.bin"/><Relationship Id="rId5" Type="http://schemas.openxmlformats.org/officeDocument/2006/relationships/oleObject" Target="../embeddings/oleObject11.bin"/><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oleObject" Target="../embeddings/oleObject15.bin"/><Relationship Id="rId4" Type="http://schemas.openxmlformats.org/officeDocument/2006/relationships/oleObject" Target="../embeddings/oleObject14.bin"/></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oleObject" Target="../embeddings/oleObject16.bin"/></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oleObject" Target="../embeddings/oleObject17.bin"/></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oleObject" Target="../embeddings/oleObject18.bin"/></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oleObject" Target="../embeddings/oleObject19.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oleObject" Target="../embeddings/oleObject20.bin"/></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oleObject" Target="../embeddings/oleObject22.bin"/></Relationships>
</file>

<file path=ppt/slides/_rels/slide2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2.xml"/><Relationship Id="rId1" Type="http://schemas.openxmlformats.org/officeDocument/2006/relationships/vmlDrawing" Target="../drawings/vmlDrawing11.vml"/><Relationship Id="rId4" Type="http://schemas.openxmlformats.org/officeDocument/2006/relationships/oleObject" Target="../embeddings/oleObject24.bin"/></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2.xml"/><Relationship Id="rId1" Type="http://schemas.openxmlformats.org/officeDocument/2006/relationships/vmlDrawing" Target="../drawings/vmlDrawing12.vml"/><Relationship Id="rId4" Type="http://schemas.openxmlformats.org/officeDocument/2006/relationships/oleObject" Target="../embeddings/oleObject26.bin"/></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27.bin"/><Relationship Id="rId2" Type="http://schemas.openxmlformats.org/officeDocument/2006/relationships/slideLayout" Target="../slideLayouts/slideLayout2.xml"/><Relationship Id="rId1" Type="http://schemas.openxmlformats.org/officeDocument/2006/relationships/vmlDrawing" Target="../drawings/vmlDrawing13.vml"/><Relationship Id="rId5" Type="http://schemas.openxmlformats.org/officeDocument/2006/relationships/oleObject" Target="../embeddings/oleObject29.bin"/><Relationship Id="rId4" Type="http://schemas.openxmlformats.org/officeDocument/2006/relationships/oleObject" Target="../embeddings/oleObject28.bin"/></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slideLayout" Target="../slideLayouts/slideLayout2.xml"/><Relationship Id="rId1" Type="http://schemas.openxmlformats.org/officeDocument/2006/relationships/vmlDrawing" Target="../drawings/vmlDrawing14.vml"/><Relationship Id="rId4" Type="http://schemas.openxmlformats.org/officeDocument/2006/relationships/oleObject" Target="../embeddings/oleObject31.bin"/></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15.vml"/><Relationship Id="rId5" Type="http://schemas.openxmlformats.org/officeDocument/2006/relationships/oleObject" Target="../embeddings/oleObject33.bin"/><Relationship Id="rId4" Type="http://schemas.openxmlformats.org/officeDocument/2006/relationships/oleObject" Target="../embeddings/oleObject32.bin"/></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vmlDrawing" Target="../drawings/vmlDrawing16.vml"/><Relationship Id="rId5" Type="http://schemas.openxmlformats.org/officeDocument/2006/relationships/oleObject" Target="../embeddings/oleObject35.bin"/><Relationship Id="rId4" Type="http://schemas.openxmlformats.org/officeDocument/2006/relationships/oleObject" Target="../embeddings/oleObject34.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381000"/>
            <a:ext cx="12192000" cy="1371600"/>
          </a:xfrm>
        </p:spPr>
        <p:txBody>
          <a:bodyPr/>
          <a:lstStyle/>
          <a:p>
            <a:pPr eaLnBrk="1" hangingPunct="1"/>
            <a:r>
              <a:rPr lang="en-US" sz="3200" smtClean="0">
                <a:solidFill>
                  <a:schemeClr val="tx1"/>
                </a:solidFill>
              </a:rPr>
              <a:t>TRƯỜNG CAO ĐẲNG LÝ TỰ TRỌNG TP.HCM</a:t>
            </a:r>
            <a:br>
              <a:rPr lang="en-US" sz="3200" smtClean="0">
                <a:solidFill>
                  <a:schemeClr val="tx1"/>
                </a:solidFill>
              </a:rPr>
            </a:br>
            <a:r>
              <a:rPr lang="en-US" sz="3200" smtClean="0">
                <a:solidFill>
                  <a:schemeClr val="tx1"/>
                </a:solidFill>
              </a:rPr>
              <a:t>KHOA KHOA HỌC CƠ BẢN</a:t>
            </a:r>
          </a:p>
        </p:txBody>
      </p:sp>
      <p:pic>
        <p:nvPicPr>
          <p:cNvPr id="3076" name="Picture 7"/>
          <p:cNvPicPr>
            <a:picLocks noChangeAspect="1" noChangeArrowheads="1"/>
          </p:cNvPicPr>
          <p:nvPr/>
        </p:nvPicPr>
        <p:blipFill>
          <a:blip r:embed="rId2"/>
          <a:srcRect l="39679" t="8653" r="38205" b="40459"/>
          <a:stretch>
            <a:fillRect/>
          </a:stretch>
        </p:blipFill>
        <p:spPr bwMode="auto">
          <a:xfrm>
            <a:off x="4673600" y="1981200"/>
            <a:ext cx="3149600" cy="2286000"/>
          </a:xfrm>
          <a:prstGeom prst="rect">
            <a:avLst/>
          </a:prstGeom>
          <a:noFill/>
          <a:ln w="9525">
            <a:noFill/>
            <a:miter lim="800000"/>
            <a:headEnd/>
            <a:tailEnd/>
          </a:ln>
        </p:spPr>
      </p:pic>
      <p:sp>
        <p:nvSpPr>
          <p:cNvPr id="5" name="Subtitle 4"/>
          <p:cNvSpPr>
            <a:spLocks noGrp="1"/>
          </p:cNvSpPr>
          <p:nvPr>
            <p:ph type="subTitle" idx="1"/>
          </p:nvPr>
        </p:nvSpPr>
        <p:spPr/>
        <p:txBody>
          <a:bodyPr/>
          <a:lstStyle/>
          <a:p>
            <a:endParaRPr lang="en-US"/>
          </a:p>
        </p:txBody>
      </p:sp>
      <p:sp>
        <p:nvSpPr>
          <p:cNvPr id="6" name="Rectangle 3"/>
          <p:cNvSpPr txBox="1">
            <a:spLocks noChangeArrowheads="1"/>
          </p:cNvSpPr>
          <p:nvPr/>
        </p:nvSpPr>
        <p:spPr bwMode="auto">
          <a:xfrm>
            <a:off x="6400800" y="5715000"/>
            <a:ext cx="5791200" cy="533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tabLst/>
              <a:defRPr/>
            </a:pPr>
            <a:r>
              <a:rPr kumimoji="0" lang="en-US" sz="2800" b="0" i="0" u="none" strike="noStrike" kern="0" cap="none" spc="0" normalizeH="0" baseline="0" noProof="0" smtClean="0">
                <a:ln>
                  <a:noFill/>
                </a:ln>
                <a:solidFill>
                  <a:schemeClr val="tx1"/>
                </a:solidFill>
                <a:effectLst/>
                <a:uLnTx/>
                <a:uFillTx/>
                <a:latin typeface="+mn-lt"/>
                <a:ea typeface="+mn-ea"/>
                <a:cs typeface="+mn-cs"/>
              </a:rPr>
              <a:t>GV: Nguyễn Văn</a:t>
            </a:r>
            <a:r>
              <a:rPr kumimoji="0" lang="en-US" sz="2800" b="0" i="0" u="none" strike="noStrike" kern="0" cap="none" spc="0" normalizeH="0" noProof="0" smtClean="0">
                <a:ln>
                  <a:noFill/>
                </a:ln>
                <a:solidFill>
                  <a:schemeClr val="tx1"/>
                </a:solidFill>
                <a:effectLst/>
                <a:uLnTx/>
                <a:uFillTx/>
                <a:latin typeface="+mn-lt"/>
                <a:ea typeface="+mn-ea"/>
                <a:cs typeface="+mn-cs"/>
              </a:rPr>
              <a:t> Đông</a:t>
            </a:r>
            <a:endParaRPr kumimoji="0" lang="en-US" sz="2800" b="0" i="0" u="none" strike="noStrike" kern="0" cap="none" spc="0" normalizeH="0" baseline="0" noProof="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checkerboard(across)">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6"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609600" y="2819400"/>
            <a:ext cx="10972800" cy="1143000"/>
          </a:xfrm>
        </p:spPr>
        <p:txBody>
          <a:bodyPr>
            <a:normAutofit fontScale="90000"/>
          </a:bodyPr>
          <a:lstStyle/>
          <a:p>
            <a:pPr algn="ctr" eaLnBrk="1" hangingPunct="1"/>
            <a:r>
              <a:rPr lang="en-US" smtClean="0"/>
              <a:t>Bài 9. </a:t>
            </a:r>
            <a:br>
              <a:rPr lang="en-US" smtClean="0"/>
            </a:br>
            <a:r>
              <a:rPr lang="en-US" sz="5300" smtClean="0"/>
              <a:t>BA ĐỊNH LUẬT NEWTON </a:t>
            </a:r>
            <a:endParaRPr lang="en-US" sz="5300" smtClean="0"/>
          </a:p>
        </p:txBody>
      </p:sp>
      <p:sp>
        <p:nvSpPr>
          <p:cNvPr id="4099" name="Content Placeholder 2"/>
          <p:cNvSpPr>
            <a:spLocks noGrp="1"/>
          </p:cNvSpPr>
          <p:nvPr>
            <p:ph idx="1"/>
          </p:nvPr>
        </p:nvSpPr>
        <p:spPr>
          <a:xfrm>
            <a:off x="609600" y="1066800"/>
            <a:ext cx="10972800" cy="1219200"/>
          </a:xfrm>
        </p:spPr>
        <p:txBody>
          <a:bodyPr/>
          <a:lstStyle/>
          <a:p>
            <a:pPr algn="ctr" eaLnBrk="1" hangingPunct="1">
              <a:buNone/>
            </a:pPr>
            <a:r>
              <a:rPr lang="en-US" smtClean="0">
                <a:latin typeface="Times New Roman" pitchFamily="18" charset="0"/>
                <a:cs typeface="Times New Roman" pitchFamily="18" charset="0"/>
              </a:rPr>
              <a:t>Chương II</a:t>
            </a:r>
          </a:p>
          <a:p>
            <a:pPr algn="ctr" eaLnBrk="1" hangingPunct="1">
              <a:buNone/>
            </a:pPr>
            <a:r>
              <a:rPr lang="en-US" sz="3600" smtClean="0">
                <a:latin typeface="Times New Roman" pitchFamily="18" charset="0"/>
                <a:cs typeface="Times New Roman" pitchFamily="18" charset="0"/>
              </a:rPr>
              <a:t>ĐỘNG HỌC CHẤT ĐIỂM</a:t>
            </a:r>
            <a:endParaRPr lang="en-US" sz="3600" smtClean="0">
              <a:latin typeface="Times New Roman" pitchFamily="18" charset="0"/>
              <a:cs typeface="Times New Roman" pitchFamily="18" charset="0"/>
            </a:endParaRPr>
          </a:p>
        </p:txBody>
      </p:sp>
      <p:pic>
        <p:nvPicPr>
          <p:cNvPr id="4100" name="Picture 3"/>
          <p:cNvPicPr>
            <a:picLocks noChangeAspect="1" noChangeArrowheads="1"/>
          </p:cNvPicPr>
          <p:nvPr/>
        </p:nvPicPr>
        <p:blipFill>
          <a:blip r:embed="rId2"/>
          <a:srcRect/>
          <a:stretch>
            <a:fillRect/>
          </a:stretch>
        </p:blipFill>
        <p:spPr bwMode="auto">
          <a:xfrm>
            <a:off x="1" y="0"/>
            <a:ext cx="5830956" cy="838200"/>
          </a:xfrm>
          <a:prstGeom prst="rect">
            <a:avLst/>
          </a:prstGeom>
          <a:noFill/>
          <a:ln w="9525">
            <a:noFill/>
            <a:miter lim="800000"/>
            <a:headEnd/>
            <a:tailEnd/>
          </a:ln>
        </p:spPr>
      </p:pic>
      <p:sp>
        <p:nvSpPr>
          <p:cNvPr id="5" name="Title 1"/>
          <p:cNvSpPr txBox="1">
            <a:spLocks/>
          </p:cNvSpPr>
          <p:nvPr/>
        </p:nvSpPr>
        <p:spPr bwMode="auto">
          <a:xfrm>
            <a:off x="711200" y="4343400"/>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0" i="0" u="none" strike="noStrike" kern="0" cap="none" spc="0" normalizeH="0" baseline="0" noProof="0" smtClean="0">
                <a:ln>
                  <a:noFill/>
                </a:ln>
                <a:solidFill>
                  <a:schemeClr val="tx2"/>
                </a:solidFill>
                <a:effectLst/>
                <a:uLnTx/>
                <a:uFillTx/>
                <a:latin typeface="+mj-lt"/>
                <a:ea typeface="+mj-ea"/>
                <a:cs typeface="+mj-cs"/>
              </a:rPr>
              <a:t>Bậc</a:t>
            </a:r>
            <a:r>
              <a:rPr kumimoji="0" lang="en-US" sz="2400" b="0" i="0" u="none" strike="noStrike" kern="0" cap="none" spc="0" normalizeH="0" noProof="0" smtClean="0">
                <a:ln>
                  <a:noFill/>
                </a:ln>
                <a:solidFill>
                  <a:schemeClr val="tx2"/>
                </a:solidFill>
                <a:effectLst/>
                <a:uLnTx/>
                <a:uFillTx/>
                <a:latin typeface="+mj-lt"/>
                <a:ea typeface="+mj-ea"/>
                <a:cs typeface="+mj-cs"/>
              </a:rPr>
              <a:t> Trung cấp Chuyên nghiệp</a:t>
            </a:r>
            <a:endParaRPr kumimoji="0" lang="en-US" sz="2400" b="0" i="0" u="none" strike="noStrike" kern="0" cap="none" spc="0" normalizeH="0" baseline="0" noProof="0" smtClean="0">
              <a:ln>
                <a:noFill/>
              </a:ln>
              <a:solidFill>
                <a:schemeClr val="tx2"/>
              </a:solidFill>
              <a:effectLst/>
              <a:uLnTx/>
              <a:uFillTx/>
              <a:latin typeface="+mj-lt"/>
              <a:ea typeface="+mj-ea"/>
              <a:cs typeface="+mj-cs"/>
            </a:endParaRPr>
          </a:p>
        </p:txBody>
      </p:sp>
      <p:sp>
        <p:nvSpPr>
          <p:cNvPr id="6" name="Rectangle 3"/>
          <p:cNvSpPr txBox="1">
            <a:spLocks noChangeArrowheads="1"/>
          </p:cNvSpPr>
          <p:nvPr/>
        </p:nvSpPr>
        <p:spPr bwMode="auto">
          <a:xfrm>
            <a:off x="6400800" y="5715000"/>
            <a:ext cx="5791200" cy="533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tabLst/>
              <a:defRPr/>
            </a:pPr>
            <a:r>
              <a:rPr kumimoji="0" lang="en-US" sz="2800" b="0" i="0" u="none" strike="noStrike" kern="0" cap="none" spc="0" normalizeH="0" baseline="0" noProof="0" smtClean="0">
                <a:ln>
                  <a:noFill/>
                </a:ln>
                <a:solidFill>
                  <a:schemeClr val="tx1"/>
                </a:solidFill>
                <a:effectLst/>
                <a:uLnTx/>
                <a:uFillTx/>
                <a:latin typeface="+mn-lt"/>
                <a:ea typeface="+mn-ea"/>
                <a:cs typeface="+mn-cs"/>
              </a:rPr>
              <a:t>GV: Nguyễn Văn</a:t>
            </a:r>
            <a:r>
              <a:rPr kumimoji="0" lang="en-US" sz="2800" b="0" i="0" u="none" strike="noStrike" kern="0" cap="none" spc="0" normalizeH="0" noProof="0" smtClean="0">
                <a:ln>
                  <a:noFill/>
                </a:ln>
                <a:solidFill>
                  <a:schemeClr val="tx1"/>
                </a:solidFill>
                <a:effectLst/>
                <a:uLnTx/>
                <a:uFillTx/>
                <a:latin typeface="+mn-lt"/>
                <a:ea typeface="+mn-ea"/>
                <a:cs typeface="+mn-cs"/>
              </a:rPr>
              <a:t> Đông</a:t>
            </a:r>
            <a:endParaRPr kumimoji="0" lang="en-US" sz="2800" b="0" i="0" u="none" strike="noStrike" kern="0" cap="none" spc="0" normalizeH="0" baseline="0" noProof="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394620" y="1060627"/>
            <a:ext cx="7548039" cy="2258533"/>
          </a:xfrm>
        </p:spPr>
        <p:txBody>
          <a:bodyPr>
            <a:normAutofit fontScale="90000"/>
          </a:bodyPr>
          <a:lstStyle/>
          <a:p>
            <a:r>
              <a:rPr lang="en-US" sz="8800" b="1" dirty="0" smtClean="0">
                <a:solidFill>
                  <a:srgbClr val="FF000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BA ĐỊNH LUẬT NEWTON</a:t>
            </a:r>
            <a:endParaRPr lang="en-US" sz="8800" b="1" dirty="0">
              <a:solidFill>
                <a:srgbClr val="FF000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p:txBody>
      </p:sp>
      <p:pic>
        <p:nvPicPr>
          <p:cNvPr id="1026" name="Picture 2" descr="Portrait of man in black with shoulder-length, wavy brown hair, a large sharp nose, and a distracted gaze"/>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94913" y="717878"/>
            <a:ext cx="3052320" cy="4190004"/>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https://upload.wikimedia.org/wikipedia/commons/thumb/4/41/NewtonsPrincipia.jpg/220px-NewtonsPrincipia.jp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306998" y="3951142"/>
            <a:ext cx="4029717" cy="2674269"/>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5"/>
          <p:cNvSpPr>
            <a:spLocks noChangeArrowheads="1"/>
          </p:cNvSpPr>
          <p:nvPr/>
        </p:nvSpPr>
        <p:spPr bwMode="auto">
          <a:xfrm>
            <a:off x="1341781" y="4907882"/>
            <a:ext cx="2158583" cy="6463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smtClean="0">
                <a:ln>
                  <a:noFill/>
                </a:ln>
                <a:solidFill>
                  <a:schemeClr val="tx1"/>
                </a:solidFill>
                <a:effectLst/>
                <a:latin typeface="Arial" panose="020B0604020202020204" pitchFamily="34" charset="0"/>
              </a:rPr>
              <a:t>Isaac Newton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Arial" panose="020B0604020202020204" pitchFamily="34" charset="0"/>
              </a:rPr>
              <a:t>(1642–1726)</a:t>
            </a:r>
          </a:p>
        </p:txBody>
      </p:sp>
      <p:pic>
        <p:nvPicPr>
          <p:cNvPr id="15362" name="Picture 2" descr="Khám phá phát minh vĩ đại đưa con người vào không gian"/>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3537571" y="4554772"/>
            <a:ext cx="3371850" cy="1352550"/>
          </a:xfrm>
          <a:prstGeom prst="rect">
            <a:avLst/>
          </a:prstGeom>
          <a:noFill/>
          <a:extLst>
            <a:ext uri="{909E8E84-426E-40DD-AFC4-6F175D3DCCD1}">
              <a14:hiddenFill xmlns:a14="http://schemas.microsoft.com/office/drawing/2010/main" xmlns="">
                <a:solidFill>
                  <a:srgbClr val="FFFFFF"/>
                </a:solidFill>
              </a14:hiddenFill>
            </a:ext>
          </a:extLst>
        </p:spPr>
      </p:pic>
      <p:pic>
        <p:nvPicPr>
          <p:cNvPr id="4" name="Picture 2" descr="http://blogvatly.violet.vn/uploads/resources/blog/3321/20.7-buoc_di_500.jpg"/>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5073111" y="516467"/>
            <a:ext cx="4762500" cy="3657600"/>
          </a:xfrm>
          <a:prstGeom prst="rect">
            <a:avLst/>
          </a:prstGeom>
          <a:noFill/>
          <a:extLst>
            <a:ext uri="{909E8E84-426E-40DD-AFC4-6F175D3DCCD1}">
              <a14:hiddenFill xmlns:a14="http://schemas.microsoft.com/office/drawing/2010/main" xmlns="">
                <a:solidFill>
                  <a:srgbClr val="FFFFFF"/>
                </a:solidFill>
              </a14:hiddenFill>
            </a:ext>
          </a:extLst>
        </p:spPr>
      </p:pic>
      <p:pic>
        <p:nvPicPr>
          <p:cNvPr id="15364" name="Picture 4" descr="20-ma_sat"/>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7539347" y="4740509"/>
            <a:ext cx="3248025" cy="2333626"/>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Subtitle 9"/>
          <p:cNvSpPr>
            <a:spLocks noGrp="1"/>
          </p:cNvSpPr>
          <p:nvPr>
            <p:ph type="subTitle" idx="1"/>
          </p:nvPr>
        </p:nvSpPr>
        <p:spPr/>
        <p:txBody>
          <a:bodyPr/>
          <a:lstStyle/>
          <a:p>
            <a:endParaRPr lang="en-US"/>
          </a:p>
        </p:txBody>
      </p:sp>
    </p:spTree>
    <p:extLst>
      <p:ext uri="{BB962C8B-B14F-4D97-AF65-F5344CB8AC3E}">
        <p14:creationId xmlns:p14="http://schemas.microsoft.com/office/powerpoint/2010/main" xmlns="" val="30215147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169792"/>
            <a:ext cx="10515600" cy="1325563"/>
          </a:xfrm>
        </p:spPr>
        <p:txBody>
          <a:bodyPr>
            <a:normAutofit/>
          </a:bodyPr>
          <a:lstStyle/>
          <a:p>
            <a:pPr algn="ctr"/>
            <a:r>
              <a:rPr lang="en-US" b="1" dirty="0" smtClean="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MỤC TIÊU</a:t>
            </a:r>
            <a:endParaRPr lang="en-US"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199" y="1350392"/>
            <a:ext cx="10883747" cy="2982071"/>
          </a:xfrm>
        </p:spPr>
        <p:txBody>
          <a:bodyPr>
            <a:normAutofit fontScale="92500" lnSpcReduction="10000"/>
          </a:bodyPr>
          <a:lstStyle/>
          <a:p>
            <a:pPr>
              <a:lnSpc>
                <a:spcPct val="150000"/>
              </a:lnSpc>
            </a:pPr>
            <a:r>
              <a:rPr lang="en-US" sz="3200" dirty="0" err="1"/>
              <a:t>Trình</a:t>
            </a:r>
            <a:r>
              <a:rPr lang="en-US" sz="3200" dirty="0"/>
              <a:t> </a:t>
            </a:r>
            <a:r>
              <a:rPr lang="en-US" sz="3200" dirty="0" err="1"/>
              <a:t>bày</a:t>
            </a:r>
            <a:r>
              <a:rPr lang="en-US" sz="3200" dirty="0"/>
              <a:t> </a:t>
            </a:r>
            <a:r>
              <a:rPr lang="en-US" sz="3200" dirty="0" err="1" smtClean="0"/>
              <a:t>được</a:t>
            </a:r>
            <a:r>
              <a:rPr lang="en-US" sz="3200" dirty="0" smtClean="0"/>
              <a:t> </a:t>
            </a:r>
            <a:r>
              <a:rPr lang="en-US" sz="3200" dirty="0" err="1" smtClean="0"/>
              <a:t>nội</a:t>
            </a:r>
            <a:r>
              <a:rPr lang="en-US" sz="3200" dirty="0" smtClean="0"/>
              <a:t> dung 3 </a:t>
            </a:r>
            <a:r>
              <a:rPr lang="en-US" sz="3200" dirty="0" err="1" smtClean="0"/>
              <a:t>định</a:t>
            </a:r>
            <a:r>
              <a:rPr lang="en-US" sz="3200" dirty="0" smtClean="0"/>
              <a:t> </a:t>
            </a:r>
            <a:r>
              <a:rPr lang="en-US" sz="3200" dirty="0" err="1" smtClean="0"/>
              <a:t>luật</a:t>
            </a:r>
            <a:r>
              <a:rPr lang="en-US" sz="3200" dirty="0" smtClean="0"/>
              <a:t> </a:t>
            </a:r>
            <a:r>
              <a:rPr lang="en-US" sz="3200" dirty="0" err="1" smtClean="0"/>
              <a:t>cơ</a:t>
            </a:r>
            <a:r>
              <a:rPr lang="en-US" sz="3200" dirty="0" smtClean="0"/>
              <a:t> </a:t>
            </a:r>
            <a:r>
              <a:rPr lang="en-US" sz="3200" dirty="0" err="1" smtClean="0"/>
              <a:t>bản</a:t>
            </a:r>
            <a:r>
              <a:rPr lang="en-US" sz="3200" dirty="0" smtClean="0"/>
              <a:t> </a:t>
            </a:r>
            <a:r>
              <a:rPr lang="en-US" sz="3200" dirty="0" err="1" smtClean="0"/>
              <a:t>của</a:t>
            </a:r>
            <a:r>
              <a:rPr lang="en-US" sz="3200" dirty="0" smtClean="0"/>
              <a:t> Newton.</a:t>
            </a:r>
          </a:p>
          <a:p>
            <a:pPr>
              <a:lnSpc>
                <a:spcPct val="150000"/>
              </a:lnSpc>
            </a:pPr>
            <a:r>
              <a:rPr lang="en-US" sz="3200" dirty="0" err="1" smtClean="0"/>
              <a:t>Tính</a:t>
            </a:r>
            <a:r>
              <a:rPr lang="en-US" sz="3200" dirty="0" smtClean="0"/>
              <a:t> </a:t>
            </a:r>
            <a:r>
              <a:rPr lang="en-US" sz="3200" dirty="0" err="1" smtClean="0"/>
              <a:t>được</a:t>
            </a:r>
            <a:r>
              <a:rPr lang="en-US" sz="3200" dirty="0" smtClean="0"/>
              <a:t> </a:t>
            </a:r>
            <a:r>
              <a:rPr lang="en-US" sz="3200" dirty="0" err="1" smtClean="0"/>
              <a:t>trọng</a:t>
            </a:r>
            <a:r>
              <a:rPr lang="en-US" sz="3200" dirty="0" smtClean="0"/>
              <a:t> </a:t>
            </a:r>
            <a:r>
              <a:rPr lang="en-US" sz="3200" dirty="0" err="1" smtClean="0"/>
              <a:t>lực</a:t>
            </a:r>
            <a:r>
              <a:rPr lang="en-US" sz="3200" dirty="0" smtClean="0"/>
              <a:t> </a:t>
            </a:r>
            <a:r>
              <a:rPr lang="en-US" sz="3200" dirty="0" err="1" smtClean="0"/>
              <a:t>tác</a:t>
            </a:r>
            <a:r>
              <a:rPr lang="en-US" sz="3200" dirty="0" smtClean="0"/>
              <a:t> </a:t>
            </a:r>
            <a:r>
              <a:rPr lang="en-US" sz="3200" dirty="0" err="1" smtClean="0"/>
              <a:t>dụng</a:t>
            </a:r>
            <a:r>
              <a:rPr lang="en-US" sz="3200" dirty="0" smtClean="0"/>
              <a:t> </a:t>
            </a:r>
            <a:r>
              <a:rPr lang="en-US" sz="3200" dirty="0" err="1" smtClean="0"/>
              <a:t>vào</a:t>
            </a:r>
            <a:r>
              <a:rPr lang="en-US" sz="3200" dirty="0" smtClean="0"/>
              <a:t> </a:t>
            </a:r>
            <a:r>
              <a:rPr lang="en-US" sz="3200" dirty="0" err="1" smtClean="0"/>
              <a:t>một</a:t>
            </a:r>
            <a:r>
              <a:rPr lang="en-US" sz="3200" dirty="0" smtClean="0"/>
              <a:t> </a:t>
            </a:r>
            <a:r>
              <a:rPr lang="en-US" sz="3200" dirty="0" err="1" smtClean="0"/>
              <a:t>vật</a:t>
            </a:r>
            <a:r>
              <a:rPr lang="en-US" sz="3200" dirty="0" smtClean="0"/>
              <a:t> </a:t>
            </a:r>
            <a:r>
              <a:rPr lang="en-US" sz="3200" dirty="0" err="1" smtClean="0"/>
              <a:t>trên</a:t>
            </a:r>
            <a:r>
              <a:rPr lang="en-US" sz="3200" dirty="0" smtClean="0"/>
              <a:t> </a:t>
            </a:r>
            <a:r>
              <a:rPr lang="en-US" sz="3200" dirty="0" err="1" smtClean="0"/>
              <a:t>trái</a:t>
            </a:r>
            <a:r>
              <a:rPr lang="en-US" sz="3200" dirty="0" smtClean="0"/>
              <a:t> </a:t>
            </a:r>
            <a:r>
              <a:rPr lang="en-US" sz="3200" dirty="0" err="1" smtClean="0"/>
              <a:t>đất</a:t>
            </a:r>
            <a:r>
              <a:rPr lang="en-US" sz="3200" dirty="0" smtClean="0"/>
              <a:t>.</a:t>
            </a:r>
          </a:p>
          <a:p>
            <a:pPr>
              <a:lnSpc>
                <a:spcPct val="150000"/>
              </a:lnSpc>
            </a:pPr>
            <a:r>
              <a:rPr lang="en-US" sz="3200" dirty="0" err="1" smtClean="0"/>
              <a:t>Sử</a:t>
            </a:r>
            <a:r>
              <a:rPr lang="en-US" sz="3200" dirty="0" smtClean="0"/>
              <a:t> </a:t>
            </a:r>
            <a:r>
              <a:rPr lang="en-US" sz="3200" dirty="0" err="1"/>
              <a:t>dụng</a:t>
            </a:r>
            <a:r>
              <a:rPr lang="en-US" sz="3200" dirty="0"/>
              <a:t> </a:t>
            </a:r>
            <a:r>
              <a:rPr lang="en-US" sz="3200" dirty="0" err="1"/>
              <a:t>được</a:t>
            </a:r>
            <a:r>
              <a:rPr lang="en-US" sz="3200" dirty="0"/>
              <a:t> 3 </a:t>
            </a:r>
            <a:r>
              <a:rPr lang="en-US" sz="3200" dirty="0" err="1"/>
              <a:t>định</a:t>
            </a:r>
            <a:r>
              <a:rPr lang="en-US" sz="3200" dirty="0"/>
              <a:t> </a:t>
            </a:r>
            <a:r>
              <a:rPr lang="en-US" sz="3200" dirty="0" err="1"/>
              <a:t>luật</a:t>
            </a:r>
            <a:r>
              <a:rPr lang="en-US" sz="3200" dirty="0"/>
              <a:t> Newton </a:t>
            </a:r>
            <a:r>
              <a:rPr lang="en-US" sz="3200" dirty="0" err="1"/>
              <a:t>vào</a:t>
            </a:r>
            <a:r>
              <a:rPr lang="en-US" sz="3200" dirty="0"/>
              <a:t> </a:t>
            </a:r>
            <a:r>
              <a:rPr lang="en-US" sz="3200" dirty="0" err="1"/>
              <a:t>các</a:t>
            </a:r>
            <a:r>
              <a:rPr lang="en-US" sz="3200" dirty="0"/>
              <a:t> </a:t>
            </a:r>
            <a:r>
              <a:rPr lang="en-US" sz="3200" dirty="0" err="1"/>
              <a:t>bài</a:t>
            </a:r>
            <a:r>
              <a:rPr lang="en-US" sz="3200" dirty="0"/>
              <a:t> </a:t>
            </a:r>
            <a:r>
              <a:rPr lang="en-US" sz="3200" dirty="0" err="1"/>
              <a:t>phân</a:t>
            </a:r>
            <a:r>
              <a:rPr lang="en-US" sz="3200" dirty="0"/>
              <a:t> </a:t>
            </a:r>
            <a:r>
              <a:rPr lang="en-US" sz="3200" dirty="0" err="1"/>
              <a:t>tích</a:t>
            </a:r>
            <a:r>
              <a:rPr lang="en-US" sz="3200" dirty="0"/>
              <a:t> </a:t>
            </a:r>
            <a:r>
              <a:rPr lang="en-US" sz="3200" dirty="0" err="1"/>
              <a:t>lực</a:t>
            </a:r>
            <a:r>
              <a:rPr lang="en-US" sz="3200" dirty="0"/>
              <a:t> </a:t>
            </a:r>
            <a:r>
              <a:rPr lang="en-US" sz="3200" dirty="0" err="1"/>
              <a:t>tác</a:t>
            </a:r>
            <a:r>
              <a:rPr lang="en-US" sz="3200" dirty="0"/>
              <a:t> </a:t>
            </a:r>
            <a:r>
              <a:rPr lang="en-US" sz="3200" dirty="0" err="1"/>
              <a:t>động</a:t>
            </a:r>
            <a:r>
              <a:rPr lang="en-US" sz="3200" dirty="0"/>
              <a:t> </a:t>
            </a:r>
            <a:r>
              <a:rPr lang="en-US" sz="3200" dirty="0" err="1"/>
              <a:t>vào</a:t>
            </a:r>
            <a:r>
              <a:rPr lang="en-US" sz="3200" dirty="0"/>
              <a:t> </a:t>
            </a:r>
            <a:r>
              <a:rPr lang="en-US" sz="3200" dirty="0" err="1"/>
              <a:t>vật</a:t>
            </a:r>
            <a:r>
              <a:rPr lang="en-US" sz="3200" dirty="0"/>
              <a:t>.</a:t>
            </a:r>
          </a:p>
        </p:txBody>
      </p:sp>
      <p:pic>
        <p:nvPicPr>
          <p:cNvPr id="4098" name="Picture 2" descr="Kết quả hình ảnh cho mục tiêu"/>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896097" y="365125"/>
            <a:ext cx="1870572" cy="1870572"/>
          </a:xfrm>
          <a:prstGeom prst="rect">
            <a:avLst/>
          </a:prstGeom>
          <a:noFill/>
          <a:extLst>
            <a:ext uri="{909E8E84-426E-40DD-AFC4-6F175D3DCCD1}">
              <a14:hiddenFill xmlns:a14="http://schemas.microsoft.com/office/drawing/2010/main" xmlns="">
                <a:solidFill>
                  <a:srgbClr val="FFFFFF"/>
                </a:solidFill>
              </a14:hiddenFill>
            </a:ext>
          </a:extLst>
        </p:spPr>
      </p:pic>
      <p:pic>
        <p:nvPicPr>
          <p:cNvPr id="4100" name="Picture 4" descr="Kết quả hình ảnh cho mục tiêu"/>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4162424"/>
            <a:ext cx="4038600" cy="269557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7088782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9779" y="1245762"/>
            <a:ext cx="6733479" cy="1564345"/>
          </a:xfrm>
        </p:spPr>
        <p:txBody>
          <a:bodyPr>
            <a:noAutofit/>
          </a:bodyPr>
          <a:lstStyle/>
          <a:p>
            <a:pPr marL="0" indent="0">
              <a:buNone/>
            </a:pPr>
            <a:r>
              <a:rPr lang="en-US" sz="3600" dirty="0" err="1" smtClean="0">
                <a:latin typeface="Arial" panose="020B0604020202020204" pitchFamily="34" charset="0"/>
                <a:cs typeface="Arial" panose="020B0604020202020204" pitchFamily="34" charset="0"/>
              </a:rPr>
              <a:t>Vật</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đứng</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yên</a:t>
            </a:r>
            <a:r>
              <a:rPr lang="en-US" sz="3600" dirty="0" smtClean="0">
                <a:latin typeface="Arial" panose="020B0604020202020204" pitchFamily="34" charset="0"/>
                <a:cs typeface="Arial" panose="020B0604020202020204" pitchFamily="34" charset="0"/>
              </a:rPr>
              <a:t>			</a:t>
            </a:r>
          </a:p>
          <a:p>
            <a:pPr marL="0" indent="0">
              <a:lnSpc>
                <a:spcPct val="150000"/>
              </a:lnSpc>
              <a:buNone/>
            </a:pP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chuyển</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động</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thẳng</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đều</a:t>
            </a:r>
            <a:endParaRPr lang="en-US" sz="3600" dirty="0">
              <a:latin typeface="Arial" panose="020B0604020202020204" pitchFamily="34" charset="0"/>
              <a:cs typeface="Arial" panose="020B0604020202020204" pitchFamily="34" charset="0"/>
            </a:endParaRPr>
          </a:p>
        </p:txBody>
      </p:sp>
      <p:sp>
        <p:nvSpPr>
          <p:cNvPr id="4" name="TextBox 3"/>
          <p:cNvSpPr txBox="1"/>
          <p:nvPr/>
        </p:nvSpPr>
        <p:spPr>
          <a:xfrm>
            <a:off x="156117" y="76148"/>
            <a:ext cx="2683299" cy="769441"/>
          </a:xfrm>
          <a:prstGeom prst="rect">
            <a:avLst/>
          </a:prstGeom>
          <a:noFill/>
        </p:spPr>
        <p:txBody>
          <a:bodyPr wrap="none" rtlCol="0">
            <a:spAutoFit/>
          </a:bodyPr>
          <a:lstStyle/>
          <a:p>
            <a:r>
              <a:rPr lang="en-US" sz="4400" dirty="0" err="1" smtClean="0">
                <a:solidFill>
                  <a:srgbClr val="FF0000"/>
                </a:solidFill>
              </a:rPr>
              <a:t>Định</a:t>
            </a:r>
            <a:r>
              <a:rPr lang="en-US" sz="4400" dirty="0" smtClean="0">
                <a:solidFill>
                  <a:srgbClr val="FF0000"/>
                </a:solidFill>
              </a:rPr>
              <a:t> </a:t>
            </a:r>
            <a:r>
              <a:rPr lang="en-US" sz="4400" dirty="0" err="1" smtClean="0">
                <a:solidFill>
                  <a:srgbClr val="FF0000"/>
                </a:solidFill>
              </a:rPr>
              <a:t>luật</a:t>
            </a:r>
            <a:r>
              <a:rPr lang="en-US" sz="4400" dirty="0" smtClean="0">
                <a:solidFill>
                  <a:srgbClr val="FF0000"/>
                </a:solidFill>
              </a:rPr>
              <a:t> 1</a:t>
            </a:r>
            <a:endParaRPr lang="en-US" sz="4400" dirty="0">
              <a:solidFill>
                <a:srgbClr val="FF0000"/>
              </a:solidFill>
            </a:endParaRPr>
          </a:p>
        </p:txBody>
      </p:sp>
      <p:sp>
        <p:nvSpPr>
          <p:cNvPr id="6" name="Left Bracket 5"/>
          <p:cNvSpPr/>
          <p:nvPr/>
        </p:nvSpPr>
        <p:spPr>
          <a:xfrm>
            <a:off x="1609277" y="1516565"/>
            <a:ext cx="130312" cy="89209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nvGrpSpPr>
          <p:cNvPr id="13" name="Group 12"/>
          <p:cNvGrpSpPr/>
          <p:nvPr/>
        </p:nvGrpSpPr>
        <p:grpSpPr>
          <a:xfrm>
            <a:off x="8584153" y="966981"/>
            <a:ext cx="3068872" cy="1441682"/>
            <a:chOff x="8584153" y="966981"/>
            <a:chExt cx="3068872" cy="1441682"/>
          </a:xfrm>
        </p:grpSpPr>
        <p:sp>
          <p:nvSpPr>
            <p:cNvPr id="5" name="Content Placeholder 2"/>
            <p:cNvSpPr txBox="1">
              <a:spLocks/>
            </p:cNvSpPr>
            <p:nvPr/>
          </p:nvSpPr>
          <p:spPr>
            <a:xfrm>
              <a:off x="8710961" y="966981"/>
              <a:ext cx="2942064" cy="144168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3200" dirty="0" smtClean="0">
                  <a:latin typeface="Arial" panose="020B0604020202020204" pitchFamily="34" charset="0"/>
                  <a:cs typeface="Arial" panose="020B0604020202020204" pitchFamily="34" charset="0"/>
                </a:rPr>
                <a:t>F = 0</a:t>
              </a:r>
            </a:p>
            <a:p>
              <a:pPr marL="0" indent="0">
                <a:lnSpc>
                  <a:spcPct val="150000"/>
                </a:lnSpc>
                <a:buFont typeface="Arial" panose="020B0604020202020204" pitchFamily="34" charset="0"/>
                <a:buNone/>
              </a:pPr>
              <a:r>
                <a:rPr lang="en-US" sz="3200" dirty="0" err="1" smtClean="0">
                  <a:latin typeface="Arial" panose="020B0604020202020204" pitchFamily="34" charset="0"/>
                  <a:cs typeface="Arial" panose="020B0604020202020204" pitchFamily="34" charset="0"/>
                </a:rPr>
                <a:t>F</a:t>
              </a:r>
              <a:r>
                <a:rPr lang="en-US" sz="3200" baseline="-25000" dirty="0" err="1" smtClean="0">
                  <a:latin typeface="Arial" panose="020B0604020202020204" pitchFamily="34" charset="0"/>
                  <a:cs typeface="Arial" panose="020B0604020202020204" pitchFamily="34" charset="0"/>
                </a:rPr>
                <a:t>hợp</a:t>
              </a:r>
              <a:r>
                <a:rPr lang="en-US" sz="3200" baseline="-25000" dirty="0" smtClean="0">
                  <a:latin typeface="Arial" panose="020B0604020202020204" pitchFamily="34" charset="0"/>
                  <a:cs typeface="Arial" panose="020B0604020202020204" pitchFamily="34" charset="0"/>
                </a:rPr>
                <a:t> </a:t>
              </a:r>
              <a:r>
                <a:rPr lang="en-US" sz="3200" baseline="-25000" dirty="0" err="1" smtClean="0">
                  <a:latin typeface="Arial" panose="020B0604020202020204" pitchFamily="34" charset="0"/>
                  <a:cs typeface="Arial" panose="020B0604020202020204" pitchFamily="34" charset="0"/>
                </a:rPr>
                <a:t>lực</a:t>
              </a:r>
              <a:r>
                <a:rPr lang="en-US" sz="3200" baseline="-25000" dirty="0" smtClean="0">
                  <a:latin typeface="Arial" panose="020B0604020202020204" pitchFamily="34" charset="0"/>
                  <a:cs typeface="Arial" panose="020B0604020202020204" pitchFamily="34" charset="0"/>
                </a:rPr>
                <a:t> </a:t>
              </a:r>
              <a:r>
                <a:rPr lang="en-US" sz="3200" dirty="0" smtClean="0">
                  <a:latin typeface="Arial" panose="020B0604020202020204" pitchFamily="34" charset="0"/>
                  <a:cs typeface="Arial" panose="020B0604020202020204" pitchFamily="34" charset="0"/>
                </a:rPr>
                <a:t>= 0</a:t>
              </a:r>
              <a:endParaRPr lang="en-US" sz="3200" dirty="0">
                <a:latin typeface="Arial" panose="020B0604020202020204" pitchFamily="34" charset="0"/>
                <a:cs typeface="Arial" panose="020B0604020202020204" pitchFamily="34" charset="0"/>
              </a:endParaRPr>
            </a:p>
          </p:txBody>
        </p:sp>
        <p:sp>
          <p:nvSpPr>
            <p:cNvPr id="7" name="Left Bracket 6"/>
            <p:cNvSpPr/>
            <p:nvPr/>
          </p:nvSpPr>
          <p:spPr>
            <a:xfrm>
              <a:off x="8584153" y="1416204"/>
              <a:ext cx="130312" cy="89209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
        <p:nvSpPr>
          <p:cNvPr id="8" name="Left-Right Arrow 7"/>
          <p:cNvSpPr/>
          <p:nvPr/>
        </p:nvSpPr>
        <p:spPr>
          <a:xfrm>
            <a:off x="7393258" y="1726850"/>
            <a:ext cx="657922" cy="301084"/>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786585" y="3999267"/>
            <a:ext cx="1280160" cy="71696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p:cNvGrpSpPr/>
          <p:nvPr/>
        </p:nvGrpSpPr>
        <p:grpSpPr>
          <a:xfrm>
            <a:off x="-2390769" y="3719648"/>
            <a:ext cx="822960" cy="638100"/>
            <a:chOff x="6958820" y="3721039"/>
            <a:chExt cx="1076667" cy="900012"/>
          </a:xfrm>
        </p:grpSpPr>
        <p:graphicFrame>
          <p:nvGraphicFramePr>
            <p:cNvPr id="11" name="Object 10"/>
            <p:cNvGraphicFramePr>
              <a:graphicFrameLocks noChangeAspect="1"/>
            </p:cNvGraphicFramePr>
            <p:nvPr>
              <p:extLst>
                <p:ext uri="{D42A27DB-BD31-4B8C-83A1-F6EECF244321}">
                  <p14:modId xmlns:p14="http://schemas.microsoft.com/office/powerpoint/2010/main" xmlns="" val="2501159606"/>
                </p:ext>
              </p:extLst>
            </p:nvPr>
          </p:nvGraphicFramePr>
          <p:xfrm>
            <a:off x="7144580" y="3721039"/>
            <a:ext cx="590550" cy="806450"/>
          </p:xfrm>
          <a:graphic>
            <a:graphicData uri="http://schemas.openxmlformats.org/presentationml/2006/ole">
              <p:oleObj spid="_x0000_s15372" name="Equation" r:id="rId3" imgW="241200" imgH="253800" progId="Equation.3">
                <p:embed/>
              </p:oleObj>
            </a:graphicData>
          </a:graphic>
        </p:graphicFrame>
        <p:cxnSp>
          <p:nvCxnSpPr>
            <p:cNvPr id="12" name="Straight Arrow Connector 11"/>
            <p:cNvCxnSpPr/>
            <p:nvPr/>
          </p:nvCxnSpPr>
          <p:spPr>
            <a:xfrm flipH="1">
              <a:off x="6958820" y="4621051"/>
              <a:ext cx="1076667" cy="0"/>
            </a:xfrm>
            <a:prstGeom prst="straightConnector1">
              <a:avLst/>
            </a:prstGeom>
            <a:ln w="101600">
              <a:solidFill>
                <a:srgbClr val="FF00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806624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left)">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up)">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up)">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82723" y="5689882"/>
            <a:ext cx="1795122" cy="810885"/>
          </a:xfrm>
          <a:solidFill>
            <a:srgbClr val="FFFF00"/>
          </a:solidFill>
          <a:ln>
            <a:noFill/>
          </a:ln>
        </p:spPr>
        <p:txBody>
          <a:bodyPr>
            <a:noAutofit/>
          </a:bodyPr>
          <a:lstStyle/>
          <a:p>
            <a:pPr algn="ctr"/>
            <a:r>
              <a:rPr lang="en-US" b="1" dirty="0" smtClean="0">
                <a:solidFill>
                  <a:srgbClr val="FF0000"/>
                </a:solidFill>
                <a:effectLst>
                  <a:outerShdw blurRad="38100" dist="38100" dir="2700000" algn="tl">
                    <a:srgbClr val="000000">
                      <a:alpha val="43137"/>
                    </a:srgbClr>
                  </a:outerShdw>
                </a:effectLst>
              </a:rPr>
              <a:t>F = ma</a:t>
            </a:r>
            <a:endParaRPr lang="en-US" b="1" dirty="0">
              <a:solidFill>
                <a:srgbClr val="FF0000"/>
              </a:solidFill>
              <a:effectLst>
                <a:outerShdw blurRad="38100" dist="38100" dir="2700000" algn="tl">
                  <a:srgbClr val="000000">
                    <a:alpha val="43137"/>
                  </a:srgbClr>
                </a:outerShdw>
              </a:effectLst>
            </a:endParaRPr>
          </a:p>
        </p:txBody>
      </p:sp>
      <p:sp>
        <p:nvSpPr>
          <p:cNvPr id="6" name="Cube 5"/>
          <p:cNvSpPr/>
          <p:nvPr/>
        </p:nvSpPr>
        <p:spPr>
          <a:xfrm>
            <a:off x="4165624" y="1275536"/>
            <a:ext cx="597500" cy="532578"/>
          </a:xfrm>
          <a:prstGeom prst="cub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p:cNvGrpSpPr/>
          <p:nvPr/>
        </p:nvGrpSpPr>
        <p:grpSpPr>
          <a:xfrm>
            <a:off x="4464374" y="633364"/>
            <a:ext cx="3636311" cy="1174750"/>
            <a:chOff x="4464374" y="633364"/>
            <a:chExt cx="3636311" cy="1174750"/>
          </a:xfrm>
        </p:grpSpPr>
        <p:cxnSp>
          <p:nvCxnSpPr>
            <p:cNvPr id="7" name="Straight Arrow Connector 6"/>
            <p:cNvCxnSpPr/>
            <p:nvPr/>
          </p:nvCxnSpPr>
          <p:spPr>
            <a:xfrm>
              <a:off x="4464374" y="1541825"/>
              <a:ext cx="3636311" cy="0"/>
            </a:xfrm>
            <a:prstGeom prst="straightConnector1">
              <a:avLst/>
            </a:prstGeom>
            <a:ln w="101600">
              <a:solidFill>
                <a:schemeClr val="accent1"/>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8" name="Object 7"/>
            <p:cNvGraphicFramePr>
              <a:graphicFrameLocks noChangeAspect="1"/>
            </p:cNvGraphicFramePr>
            <p:nvPr>
              <p:extLst>
                <p:ext uri="{D42A27DB-BD31-4B8C-83A1-F6EECF244321}">
                  <p14:modId xmlns:p14="http://schemas.microsoft.com/office/powerpoint/2010/main" xmlns="" val="2221016529"/>
                </p:ext>
              </p:extLst>
            </p:nvPr>
          </p:nvGraphicFramePr>
          <p:xfrm>
            <a:off x="6038998" y="633364"/>
            <a:ext cx="785813" cy="1174750"/>
          </p:xfrm>
          <a:graphic>
            <a:graphicData uri="http://schemas.openxmlformats.org/presentationml/2006/ole">
              <p:oleObj spid="_x0000_s10704" name="Equation" r:id="rId4" imgW="177480" imgH="266400" progId="Equation.3">
                <p:embed/>
              </p:oleObj>
            </a:graphicData>
          </a:graphic>
        </p:graphicFrame>
      </p:grpSp>
      <p:grpSp>
        <p:nvGrpSpPr>
          <p:cNvPr id="5" name="Group 4"/>
          <p:cNvGrpSpPr/>
          <p:nvPr/>
        </p:nvGrpSpPr>
        <p:grpSpPr>
          <a:xfrm>
            <a:off x="5066353" y="2058968"/>
            <a:ext cx="1574624" cy="782637"/>
            <a:chOff x="5066353" y="2058968"/>
            <a:chExt cx="1574624" cy="782637"/>
          </a:xfrm>
        </p:grpSpPr>
        <p:cxnSp>
          <p:nvCxnSpPr>
            <p:cNvPr id="10" name="Straight Arrow Connector 9"/>
            <p:cNvCxnSpPr/>
            <p:nvPr/>
          </p:nvCxnSpPr>
          <p:spPr>
            <a:xfrm>
              <a:off x="5066353" y="2075225"/>
              <a:ext cx="1574624" cy="0"/>
            </a:xfrm>
            <a:prstGeom prst="straightConnector1">
              <a:avLst/>
            </a:prstGeom>
            <a:ln w="101600">
              <a:solidFill>
                <a:srgbClr val="FF00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2" name="Object 11"/>
            <p:cNvGraphicFramePr>
              <a:graphicFrameLocks noChangeAspect="1"/>
            </p:cNvGraphicFramePr>
            <p:nvPr>
              <p:extLst>
                <p:ext uri="{D42A27DB-BD31-4B8C-83A1-F6EECF244321}">
                  <p14:modId xmlns:p14="http://schemas.microsoft.com/office/powerpoint/2010/main" xmlns="" val="1411752537"/>
                </p:ext>
              </p:extLst>
            </p:nvPr>
          </p:nvGraphicFramePr>
          <p:xfrm>
            <a:off x="5478610" y="2058968"/>
            <a:ext cx="560388" cy="782637"/>
          </p:xfrm>
          <a:graphic>
            <a:graphicData uri="http://schemas.openxmlformats.org/presentationml/2006/ole">
              <p:oleObj spid="_x0000_s10705" name="Equation" r:id="rId5" imgW="126720" imgH="177480" progId="Equation.3">
                <p:embed/>
              </p:oleObj>
            </a:graphicData>
          </a:graphic>
        </p:graphicFrame>
      </p:grpSp>
      <p:graphicFrame>
        <p:nvGraphicFramePr>
          <p:cNvPr id="13" name="Object 12"/>
          <p:cNvGraphicFramePr>
            <a:graphicFrameLocks noChangeAspect="1"/>
          </p:cNvGraphicFramePr>
          <p:nvPr>
            <p:extLst>
              <p:ext uri="{D42A27DB-BD31-4B8C-83A1-F6EECF244321}">
                <p14:modId xmlns:p14="http://schemas.microsoft.com/office/powerpoint/2010/main" xmlns="" val="284097311"/>
              </p:ext>
            </p:extLst>
          </p:nvPr>
        </p:nvGraphicFramePr>
        <p:xfrm>
          <a:off x="10086174" y="2126967"/>
          <a:ext cx="1794877" cy="1789566"/>
        </p:xfrm>
        <a:graphic>
          <a:graphicData uri="http://schemas.openxmlformats.org/presentationml/2006/ole">
            <p:oleObj spid="_x0000_s10706" name="Equation" r:id="rId6" imgW="419040" imgH="419040" progId="Equation.3">
              <p:embed/>
            </p:oleObj>
          </a:graphicData>
        </a:graphic>
      </p:graphicFrame>
      <p:sp>
        <p:nvSpPr>
          <p:cNvPr id="9" name="Content Placeholder 2"/>
          <p:cNvSpPr>
            <a:spLocks noGrp="1"/>
          </p:cNvSpPr>
          <p:nvPr>
            <p:ph idx="1"/>
          </p:nvPr>
        </p:nvSpPr>
        <p:spPr>
          <a:xfrm>
            <a:off x="479685" y="3916533"/>
            <a:ext cx="10091671" cy="2802479"/>
          </a:xfrm>
        </p:spPr>
        <p:txBody>
          <a:bodyPr>
            <a:noAutofit/>
          </a:bodyPr>
          <a:lstStyle/>
          <a:p>
            <a:pPr marL="0" lvl="0" indent="0" algn="just">
              <a:lnSpc>
                <a:spcPct val="150000"/>
              </a:lnSpc>
              <a:spcBef>
                <a:spcPts val="1200"/>
              </a:spcBef>
              <a:spcAft>
                <a:spcPts val="600"/>
              </a:spcAft>
              <a:buNone/>
              <a:tabLst>
                <a:tab pos="571500" algn="l"/>
              </a:tabLst>
            </a:pPr>
            <a:r>
              <a:rPr lang="it-IT" sz="4400" dirty="0" smtClean="0">
                <a:latin typeface="Arial (Body)"/>
                <a:ea typeface="Calibri" panose="020F0502020204030204" pitchFamily="34" charset="0"/>
                <a:cs typeface="Times New Roman" panose="02020603050405020304" pitchFamily="18" charset="0"/>
              </a:rPr>
              <a:t>Gia tốc     do lực     sinh ra:</a:t>
            </a:r>
            <a:r>
              <a:rPr lang="it-IT" sz="4400" dirty="0" smtClean="0">
                <a:effectLst/>
                <a:latin typeface="Arial (Body)"/>
                <a:ea typeface="Calibri" panose="020F0502020204030204" pitchFamily="34" charset="0"/>
                <a:cs typeface="Times New Roman" panose="02020603050405020304" pitchFamily="18" charset="0"/>
              </a:rPr>
              <a:t>    a  ~ F</a:t>
            </a:r>
          </a:p>
          <a:p>
            <a:pPr marL="0" lvl="0" indent="0" algn="just">
              <a:lnSpc>
                <a:spcPct val="100000"/>
              </a:lnSpc>
              <a:spcBef>
                <a:spcPts val="1200"/>
              </a:spcBef>
              <a:spcAft>
                <a:spcPts val="600"/>
              </a:spcAft>
              <a:buNone/>
              <a:tabLst>
                <a:tab pos="571500" algn="l"/>
              </a:tabLst>
            </a:pPr>
            <a:r>
              <a:rPr lang="en-US" sz="4000" dirty="0" smtClean="0">
                <a:effectLst/>
                <a:latin typeface="Arial (Body)"/>
                <a:ea typeface="Calibri" panose="020F0502020204030204" pitchFamily="34" charset="0"/>
                <a:cs typeface="Times New Roman" panose="02020603050405020304" pitchFamily="18" charset="0"/>
              </a:rPr>
              <a:t>			 						     ~ </a:t>
            </a:r>
            <a:endParaRPr lang="en-US" sz="4000" dirty="0">
              <a:effectLst/>
              <a:latin typeface="Arial (Body)"/>
              <a:ea typeface="Calibri" panose="020F0502020204030204" pitchFamily="34" charset="0"/>
              <a:cs typeface="Times New Roman" panose="02020603050405020304" pitchFamily="18" charset="0"/>
            </a:endParaRPr>
          </a:p>
        </p:txBody>
      </p:sp>
      <p:graphicFrame>
        <p:nvGraphicFramePr>
          <p:cNvPr id="15" name="Object 14"/>
          <p:cNvGraphicFramePr>
            <a:graphicFrameLocks noChangeAspect="1"/>
          </p:cNvGraphicFramePr>
          <p:nvPr>
            <p:extLst>
              <p:ext uri="{D42A27DB-BD31-4B8C-83A1-F6EECF244321}">
                <p14:modId xmlns:p14="http://schemas.microsoft.com/office/powerpoint/2010/main" xmlns="" val="3625893323"/>
              </p:ext>
            </p:extLst>
          </p:nvPr>
        </p:nvGraphicFramePr>
        <p:xfrm>
          <a:off x="2480576" y="4101963"/>
          <a:ext cx="560388" cy="782637"/>
        </p:xfrm>
        <a:graphic>
          <a:graphicData uri="http://schemas.openxmlformats.org/presentationml/2006/ole">
            <p:oleObj spid="_x0000_s10707" name="Equation" r:id="rId7" imgW="126720" imgH="177480" progId="Equation.3">
              <p:embed/>
            </p:oleObj>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xmlns="" val="1173022338"/>
              </p:ext>
            </p:extLst>
          </p:nvPr>
        </p:nvGraphicFramePr>
        <p:xfrm>
          <a:off x="4769343" y="3905907"/>
          <a:ext cx="785813" cy="1174750"/>
        </p:xfrm>
        <a:graphic>
          <a:graphicData uri="http://schemas.openxmlformats.org/presentationml/2006/ole">
            <p:oleObj spid="_x0000_s10708" name="Equation" r:id="rId8" imgW="177480" imgH="266400" progId="Equation.3">
              <p:embed/>
            </p:oleObj>
          </a:graphicData>
        </a:graphic>
      </p:graphicFrame>
      <p:grpSp>
        <p:nvGrpSpPr>
          <p:cNvPr id="21" name="Group 20"/>
          <p:cNvGrpSpPr/>
          <p:nvPr/>
        </p:nvGrpSpPr>
        <p:grpSpPr>
          <a:xfrm>
            <a:off x="7711477" y="2927213"/>
            <a:ext cx="1982451" cy="1174750"/>
            <a:chOff x="8357443" y="3199520"/>
            <a:chExt cx="1982451" cy="1174750"/>
          </a:xfrm>
        </p:grpSpPr>
        <p:cxnSp>
          <p:nvCxnSpPr>
            <p:cNvPr id="4" name="Straight Arrow Connector 3"/>
            <p:cNvCxnSpPr/>
            <p:nvPr/>
          </p:nvCxnSpPr>
          <p:spPr>
            <a:xfrm flipV="1">
              <a:off x="8996529" y="3479060"/>
              <a:ext cx="314793" cy="535088"/>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flipV="1">
              <a:off x="9153925" y="3479060"/>
              <a:ext cx="314793" cy="535088"/>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graphicFrame>
          <p:nvGraphicFramePr>
            <p:cNvPr id="17" name="Object 16"/>
            <p:cNvGraphicFramePr>
              <a:graphicFrameLocks noChangeAspect="1"/>
            </p:cNvGraphicFramePr>
            <p:nvPr>
              <p:extLst>
                <p:ext uri="{D42A27DB-BD31-4B8C-83A1-F6EECF244321}">
                  <p14:modId xmlns:p14="http://schemas.microsoft.com/office/powerpoint/2010/main" xmlns="" val="1153133428"/>
                </p:ext>
              </p:extLst>
            </p:nvPr>
          </p:nvGraphicFramePr>
          <p:xfrm>
            <a:off x="8357443" y="3408774"/>
            <a:ext cx="560388" cy="782637"/>
          </p:xfrm>
          <a:graphic>
            <a:graphicData uri="http://schemas.openxmlformats.org/presentationml/2006/ole">
              <p:oleObj spid="_x0000_s10709" name="Equation" r:id="rId9" imgW="126720" imgH="177480" progId="Equation.3">
                <p:embed/>
              </p:oleObj>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xmlns="" val="2735782705"/>
                </p:ext>
              </p:extLst>
            </p:nvPr>
          </p:nvGraphicFramePr>
          <p:xfrm>
            <a:off x="9554081" y="3199520"/>
            <a:ext cx="785813" cy="1174750"/>
          </p:xfrm>
          <a:graphic>
            <a:graphicData uri="http://schemas.openxmlformats.org/presentationml/2006/ole">
              <p:oleObj spid="_x0000_s10710" name="Equation" r:id="rId10" imgW="177480" imgH="266400" progId="Equation.3">
                <p:embed/>
              </p:oleObj>
            </a:graphicData>
          </a:graphic>
        </p:graphicFrame>
      </p:grpSp>
      <p:graphicFrame>
        <p:nvGraphicFramePr>
          <p:cNvPr id="19" name="Object 18"/>
          <p:cNvGraphicFramePr>
            <a:graphicFrameLocks noChangeAspect="1"/>
          </p:cNvGraphicFramePr>
          <p:nvPr>
            <p:extLst>
              <p:ext uri="{D42A27DB-BD31-4B8C-83A1-F6EECF244321}">
                <p14:modId xmlns:p14="http://schemas.microsoft.com/office/powerpoint/2010/main" xmlns="" val="607655602"/>
              </p:ext>
            </p:extLst>
          </p:nvPr>
        </p:nvGraphicFramePr>
        <p:xfrm>
          <a:off x="8966548" y="5002600"/>
          <a:ext cx="530449" cy="1092725"/>
        </p:xfrm>
        <a:graphic>
          <a:graphicData uri="http://schemas.openxmlformats.org/presentationml/2006/ole">
            <p:oleObj spid="_x0000_s10711" name="Equation" r:id="rId11" imgW="190440" imgH="393480" progId="Equation.3">
              <p:embed/>
            </p:oleObj>
          </a:graphicData>
        </a:graphic>
      </p:graphicFrame>
      <p:graphicFrame>
        <p:nvGraphicFramePr>
          <p:cNvPr id="22" name="Object 21"/>
          <p:cNvGraphicFramePr>
            <a:graphicFrameLocks noChangeAspect="1"/>
          </p:cNvGraphicFramePr>
          <p:nvPr>
            <p:extLst>
              <p:ext uri="{D42A27DB-BD31-4B8C-83A1-F6EECF244321}">
                <p14:modId xmlns:p14="http://schemas.microsoft.com/office/powerpoint/2010/main" xmlns="" val="3604913923"/>
              </p:ext>
            </p:extLst>
          </p:nvPr>
        </p:nvGraphicFramePr>
        <p:xfrm>
          <a:off x="10396878" y="4225572"/>
          <a:ext cx="1166813" cy="1092200"/>
        </p:xfrm>
        <a:graphic>
          <a:graphicData uri="http://schemas.openxmlformats.org/presentationml/2006/ole">
            <p:oleObj spid="_x0000_s10712" name="Equation" r:id="rId12" imgW="419040" imgH="393480" progId="Equation.3">
              <p:embed/>
            </p:oleObj>
          </a:graphicData>
        </a:graphic>
      </p:graphicFrame>
      <p:sp>
        <p:nvSpPr>
          <p:cNvPr id="11" name="TextBox 10"/>
          <p:cNvSpPr txBox="1"/>
          <p:nvPr/>
        </p:nvSpPr>
        <p:spPr>
          <a:xfrm>
            <a:off x="156117" y="76148"/>
            <a:ext cx="2683299" cy="769441"/>
          </a:xfrm>
          <a:prstGeom prst="rect">
            <a:avLst/>
          </a:prstGeom>
          <a:noFill/>
        </p:spPr>
        <p:txBody>
          <a:bodyPr wrap="none" rtlCol="0">
            <a:spAutoFit/>
          </a:bodyPr>
          <a:lstStyle/>
          <a:p>
            <a:r>
              <a:rPr lang="en-US" sz="4400" dirty="0" err="1" smtClean="0">
                <a:solidFill>
                  <a:srgbClr val="FF0000"/>
                </a:solidFill>
              </a:rPr>
              <a:t>Định</a:t>
            </a:r>
            <a:r>
              <a:rPr lang="en-US" sz="4400" dirty="0" smtClean="0">
                <a:solidFill>
                  <a:srgbClr val="FF0000"/>
                </a:solidFill>
              </a:rPr>
              <a:t> </a:t>
            </a:r>
            <a:r>
              <a:rPr lang="en-US" sz="4400" dirty="0" err="1" smtClean="0">
                <a:solidFill>
                  <a:srgbClr val="FF0000"/>
                </a:solidFill>
              </a:rPr>
              <a:t>luật</a:t>
            </a:r>
            <a:r>
              <a:rPr lang="en-US" sz="4400" dirty="0" smtClean="0">
                <a:solidFill>
                  <a:srgbClr val="FF0000"/>
                </a:solidFill>
              </a:rPr>
              <a:t> 2</a:t>
            </a:r>
            <a:endParaRPr lang="en-US" sz="4400" dirty="0">
              <a:solidFill>
                <a:srgbClr val="FF0000"/>
              </a:solidFill>
            </a:endParaRPr>
          </a:p>
        </p:txBody>
      </p:sp>
    </p:spTree>
    <p:extLst>
      <p:ext uri="{BB962C8B-B14F-4D97-AF65-F5344CB8AC3E}">
        <p14:creationId xmlns:p14="http://schemas.microsoft.com/office/powerpoint/2010/main" xmlns="" val="216386954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par>
                                <p:cTn id="18" presetID="10" presetClass="entr" presetSubtype="0" fill="hold"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21" presetClass="entr" presetSubtype="1"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heel(1)">
                                      <p:cBhvr>
                                        <p:cTn id="23" dur="2000"/>
                                        <p:tgtEl>
                                          <p:spTgt spid="21"/>
                                        </p:tgtEl>
                                      </p:cBhvr>
                                    </p:animEffect>
                                  </p:childTnLst>
                                </p:cTn>
                              </p:par>
                              <p:par>
                                <p:cTn id="24" presetID="22" presetClass="entr" presetSubtype="4"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down)">
                                      <p:cBhvr>
                                        <p:cTn id="26" dur="500"/>
                                        <p:tgtEl>
                                          <p:spTgt spid="1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9">
                                            <p:txEl>
                                              <p:pRg st="0" end="0"/>
                                            </p:txEl>
                                          </p:spTgt>
                                        </p:tgtEl>
                                        <p:attrNameLst>
                                          <p:attrName>style.visibility</p:attrName>
                                        </p:attrNameLst>
                                      </p:cBhvr>
                                      <p:to>
                                        <p:strVal val="visible"/>
                                      </p:to>
                                    </p:set>
                                    <p:animEffect transition="in" filter="fade">
                                      <p:cBhvr>
                                        <p:cTn id="29" dur="500"/>
                                        <p:tgtEl>
                                          <p:spTgt spid="9">
                                            <p:txEl>
                                              <p:pRg st="0" end="0"/>
                                            </p:tx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9">
                                            <p:txEl>
                                              <p:pRg st="1" end="1"/>
                                            </p:txEl>
                                          </p:spTgt>
                                        </p:tgtEl>
                                        <p:attrNameLst>
                                          <p:attrName>style.visibility</p:attrName>
                                        </p:attrNameLst>
                                      </p:cBhvr>
                                      <p:to>
                                        <p:strVal val="visible"/>
                                      </p:to>
                                    </p:set>
                                    <p:animEffect transition="in" filter="fade">
                                      <p:cBhvr>
                                        <p:cTn id="32" dur="500"/>
                                        <p:tgtEl>
                                          <p:spTgt spid="9">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childTnLst>
                          </p:cTn>
                        </p:par>
                      </p:childTnLst>
                    </p:cTn>
                  </p:par>
                  <p:par>
                    <p:cTn id="40" fill="hold">
                      <p:stCondLst>
                        <p:cond delay="indefinite"/>
                      </p:stCondLst>
                      <p:childTnLst>
                        <p:par>
                          <p:cTn id="41" fill="hold">
                            <p:stCondLst>
                              <p:cond delay="0"/>
                            </p:stCondLst>
                            <p:childTnLst>
                              <p:par>
                                <p:cTn id="42" presetID="6" presetClass="entr" presetSubtype="16" fill="hold" nodeType="click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circle(in)">
                                      <p:cBhvr>
                                        <p:cTn id="44" dur="2000"/>
                                        <p:tgtEl>
                                          <p:spTgt spid="22"/>
                                        </p:tgtEl>
                                      </p:cBhvr>
                                    </p:animEffec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7410" name="Picture 2" descr="(a) A basketball player pushes the ball with the force shown by a vector F toward the right and an acceleration a-one represented by an arrow toward the right. M sub one is the mass of the ball. (b) The same basketball player is pushing a car with the same force, represented by the vector F towards the right, resulting in an acceleration shown by a vector a toward the right. The mass of the car is m sub two. The acceleration in the second case, a sub two, is represented by a shorter arrow than in the first case, a sub one."/>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71366" y="750009"/>
            <a:ext cx="11449267" cy="542695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7464200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Trọng</a:t>
            </a:r>
            <a:r>
              <a:rPr lang="en-US" dirty="0" smtClean="0"/>
              <a:t> </a:t>
            </a:r>
            <a:r>
              <a:rPr lang="en-US" dirty="0" err="1" smtClean="0"/>
              <a:t>lực</a:t>
            </a:r>
            <a:endParaRPr lang="en-US" dirty="0"/>
          </a:p>
        </p:txBody>
      </p:sp>
      <mc:AlternateContent xmlns:mc="http://schemas.openxmlformats.org/markup-compatibility/2006">
        <mc:Choice xmlns:a14="http://schemas.microsoft.com/office/drawing/2010/main" xmlns="" Requires="a14">
          <p:sp>
            <p:nvSpPr>
              <p:cNvPr id="3" name="Content Placeholder 2"/>
              <p:cNvSpPr>
                <a:spLocks noGrp="1"/>
              </p:cNvSpPr>
              <p:nvPr>
                <p:ph idx="1"/>
              </p:nvPr>
            </p:nvSpPr>
            <p:spPr>
              <a:xfrm>
                <a:off x="7014279" y="1397330"/>
                <a:ext cx="4094906" cy="1668222"/>
              </a:xfrm>
            </p:spPr>
            <p:txBody>
              <a:bodyPr>
                <a:noAutofit/>
              </a:bodyPr>
              <a:lstStyle/>
              <a:p>
                <a:pPr marL="0" indent="0">
                  <a:buNone/>
                </a:pPr>
                <a14:m>
                  <m:oMathPara xmlns:m="http://schemas.openxmlformats.org/officeDocument/2006/math">
                    <m:oMathParaPr>
                      <m:jc m:val="centerGroup"/>
                    </m:oMathParaPr>
                    <m:oMath xmlns:m="http://schemas.openxmlformats.org/officeDocument/2006/math">
                      <m:acc>
                        <m:accPr>
                          <m:chr m:val="⃗"/>
                          <m:ctrlPr>
                            <a:rPr lang="en-US" sz="8000" i="1" smtClean="0">
                              <a:latin typeface="Cambria Math" panose="02040503050406030204" pitchFamily="18" charset="0"/>
                            </a:rPr>
                          </m:ctrlPr>
                        </m:accPr>
                        <m:e>
                          <m:r>
                            <a:rPr lang="en-US" sz="8000" b="0" i="1" smtClean="0">
                              <a:latin typeface="Cambria Math" panose="02040503050406030204" pitchFamily="18" charset="0"/>
                            </a:rPr>
                            <m:t>𝑃</m:t>
                          </m:r>
                        </m:e>
                      </m:acc>
                      <m:r>
                        <a:rPr lang="en-US" sz="8000" b="0" i="1" smtClean="0">
                          <a:latin typeface="Cambria Math" panose="02040503050406030204" pitchFamily="18" charset="0"/>
                        </a:rPr>
                        <m:t>=</m:t>
                      </m:r>
                      <m:r>
                        <a:rPr lang="en-US" sz="8000" b="0" i="1" smtClean="0">
                          <a:latin typeface="Cambria Math" panose="02040503050406030204" pitchFamily="18" charset="0"/>
                        </a:rPr>
                        <m:t>𝑚</m:t>
                      </m:r>
                      <m:acc>
                        <m:accPr>
                          <m:chr m:val="⃗"/>
                          <m:ctrlPr>
                            <a:rPr lang="en-US" sz="8000" i="1">
                              <a:latin typeface="Cambria Math" panose="02040503050406030204" pitchFamily="18" charset="0"/>
                            </a:rPr>
                          </m:ctrlPr>
                        </m:accPr>
                        <m:e>
                          <m:r>
                            <a:rPr lang="en-US" sz="8000" b="0" i="1" smtClean="0">
                              <a:latin typeface="Cambria Math" panose="02040503050406030204" pitchFamily="18" charset="0"/>
                            </a:rPr>
                            <m:t>𝑔</m:t>
                          </m:r>
                        </m:e>
                      </m:acc>
                    </m:oMath>
                  </m:oMathPara>
                </a14:m>
                <a:endParaRPr lang="en-US" sz="80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7014279" y="1397330"/>
                <a:ext cx="4094906" cy="1668222"/>
              </a:xfrm>
              <a:blipFill rotWithShape="0">
                <a:blip r:embed="rId3"/>
                <a:stretch>
                  <a:fillRect/>
                </a:stretch>
              </a:blipFill>
            </p:spPr>
            <p:txBody>
              <a:bodyPr/>
              <a:lstStyle/>
              <a:p>
                <a:r>
                  <a:rPr lang="en-US">
                    <a:noFill/>
                  </a:rPr>
                  <a:t> </a:t>
                </a:r>
              </a:p>
            </p:txBody>
          </p:sp>
        </mc:Fallback>
      </mc:AlternateContent>
      <p:pic>
        <p:nvPicPr>
          <p:cNvPr id="17412" name="Picture 4" descr="Kết quả hình ảnh cho apple"/>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337282" y="596200"/>
            <a:ext cx="1374937" cy="163524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6" name="Group 5"/>
          <p:cNvGrpSpPr/>
          <p:nvPr/>
        </p:nvGrpSpPr>
        <p:grpSpPr>
          <a:xfrm>
            <a:off x="5031452" y="1613107"/>
            <a:ext cx="765711" cy="1965400"/>
            <a:chOff x="6994392" y="2354048"/>
            <a:chExt cx="1090381" cy="2772112"/>
          </a:xfrm>
        </p:grpSpPr>
        <p:graphicFrame>
          <p:nvGraphicFramePr>
            <p:cNvPr id="7" name="Object 6"/>
            <p:cNvGraphicFramePr>
              <a:graphicFrameLocks noChangeAspect="1"/>
            </p:cNvGraphicFramePr>
            <p:nvPr>
              <p:extLst>
                <p:ext uri="{D42A27DB-BD31-4B8C-83A1-F6EECF244321}">
                  <p14:modId xmlns:p14="http://schemas.microsoft.com/office/powerpoint/2010/main" xmlns="" val="2355281407"/>
                </p:ext>
              </p:extLst>
            </p:nvPr>
          </p:nvGraphicFramePr>
          <p:xfrm>
            <a:off x="7356854" y="3108984"/>
            <a:ext cx="727919" cy="1260614"/>
          </p:xfrm>
          <a:graphic>
            <a:graphicData uri="http://schemas.openxmlformats.org/presentationml/2006/ole">
              <p:oleObj spid="_x0000_s17423" name="Equation" r:id="rId5" imgW="152280" imgH="203040" progId="Equation.3">
                <p:embed/>
              </p:oleObj>
            </a:graphicData>
          </a:graphic>
        </p:graphicFrame>
        <p:cxnSp>
          <p:nvCxnSpPr>
            <p:cNvPr id="8" name="Straight Arrow Connector 7"/>
            <p:cNvCxnSpPr/>
            <p:nvPr/>
          </p:nvCxnSpPr>
          <p:spPr>
            <a:xfrm flipH="1">
              <a:off x="6994392" y="2354048"/>
              <a:ext cx="0" cy="2772112"/>
            </a:xfrm>
            <a:prstGeom prst="straightConnector1">
              <a:avLst/>
            </a:prstGeom>
            <a:ln w="101600">
              <a:solidFill>
                <a:srgbClr val="92D05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grpSp>
        <p:nvGrpSpPr>
          <p:cNvPr id="10" name="Group 9"/>
          <p:cNvGrpSpPr/>
          <p:nvPr/>
        </p:nvGrpSpPr>
        <p:grpSpPr>
          <a:xfrm>
            <a:off x="3279047" y="1763090"/>
            <a:ext cx="754936" cy="1280160"/>
            <a:chOff x="5919354" y="2354048"/>
            <a:chExt cx="1075038" cy="1805612"/>
          </a:xfrm>
        </p:grpSpPr>
        <p:graphicFrame>
          <p:nvGraphicFramePr>
            <p:cNvPr id="11" name="Object 10"/>
            <p:cNvGraphicFramePr>
              <a:graphicFrameLocks noChangeAspect="1"/>
            </p:cNvGraphicFramePr>
            <p:nvPr>
              <p:extLst>
                <p:ext uri="{D42A27DB-BD31-4B8C-83A1-F6EECF244321}">
                  <p14:modId xmlns:p14="http://schemas.microsoft.com/office/powerpoint/2010/main" xmlns="" val="3387194848"/>
                </p:ext>
              </p:extLst>
            </p:nvPr>
          </p:nvGraphicFramePr>
          <p:xfrm>
            <a:off x="5919354" y="2354048"/>
            <a:ext cx="666882" cy="1258374"/>
          </p:xfrm>
          <a:graphic>
            <a:graphicData uri="http://schemas.openxmlformats.org/presentationml/2006/ole">
              <p:oleObj spid="_x0000_s17424" name="Equation" r:id="rId6" imgW="139680" imgH="203040" progId="Equation.3">
                <p:embed/>
              </p:oleObj>
            </a:graphicData>
          </a:graphic>
        </p:graphicFrame>
        <p:cxnSp>
          <p:nvCxnSpPr>
            <p:cNvPr id="12" name="Straight Arrow Connector 11"/>
            <p:cNvCxnSpPr/>
            <p:nvPr/>
          </p:nvCxnSpPr>
          <p:spPr>
            <a:xfrm flipH="1">
              <a:off x="6994392" y="2354048"/>
              <a:ext cx="0" cy="1805612"/>
            </a:xfrm>
            <a:prstGeom prst="straightConnector1">
              <a:avLst/>
            </a:prstGeom>
            <a:ln w="101600">
              <a:solidFill>
                <a:srgbClr val="FF00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mc:Choice xmlns:a14="http://schemas.microsoft.com/office/drawing/2010/main" xmlns="" Requires="a14">
          <p:sp>
            <p:nvSpPr>
              <p:cNvPr id="13" name="Content Placeholder 2"/>
              <p:cNvSpPr txBox="1">
                <a:spLocks/>
              </p:cNvSpPr>
              <p:nvPr/>
            </p:nvSpPr>
            <p:spPr>
              <a:xfrm>
                <a:off x="7014279" y="3673211"/>
                <a:ext cx="4094906" cy="166822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14:m>
                  <m:oMathPara xmlns:m="http://schemas.openxmlformats.org/officeDocument/2006/math">
                    <m:oMathParaPr>
                      <m:jc m:val="centerGroup"/>
                    </m:oMathParaPr>
                    <m:oMath xmlns:m="http://schemas.openxmlformats.org/officeDocument/2006/math">
                      <m:r>
                        <a:rPr lang="en-US" sz="8000" b="0" i="1" smtClean="0">
                          <a:latin typeface="Cambria Math" panose="02040503050406030204" pitchFamily="18" charset="0"/>
                        </a:rPr>
                        <m:t>𝑃</m:t>
                      </m:r>
                      <m:r>
                        <a:rPr lang="en-US" sz="8000" i="1" smtClean="0">
                          <a:latin typeface="Cambria Math" panose="02040503050406030204" pitchFamily="18" charset="0"/>
                        </a:rPr>
                        <m:t>=</m:t>
                      </m:r>
                      <m:r>
                        <a:rPr lang="en-US" sz="8000" i="1" smtClean="0">
                          <a:latin typeface="Cambria Math" panose="02040503050406030204" pitchFamily="18" charset="0"/>
                        </a:rPr>
                        <m:t>𝑚𝑔</m:t>
                      </m:r>
                    </m:oMath>
                  </m:oMathPara>
                </a14:m>
                <a:endParaRPr lang="en-US" sz="8000" dirty="0"/>
              </a:p>
            </p:txBody>
          </p:sp>
        </mc:Choice>
        <mc:Fallback>
          <p:sp>
            <p:nvSpPr>
              <p:cNvPr id="13" name="Content Placeholder 2"/>
              <p:cNvSpPr txBox="1">
                <a:spLocks noRot="1" noChangeAspect="1" noMove="1" noResize="1" noEditPoints="1" noAdjustHandles="1" noChangeArrowheads="1" noChangeShapeType="1" noTextEdit="1"/>
              </p:cNvSpPr>
              <p:nvPr/>
            </p:nvSpPr>
            <p:spPr>
              <a:xfrm>
                <a:off x="7014279" y="3673211"/>
                <a:ext cx="4094906" cy="1668222"/>
              </a:xfrm>
              <a:prstGeom prst="rect">
                <a:avLst/>
              </a:prstGeom>
              <a:blipFill rotWithShape="0">
                <a:blip r:embed="rId7"/>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xmlns="" val="162040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13046" y="2869129"/>
            <a:ext cx="3129356" cy="724830"/>
          </a:xfrm>
        </p:spPr>
        <p:txBody>
          <a:bodyPr>
            <a:noAutofit/>
          </a:bodyPr>
          <a:lstStyle/>
          <a:p>
            <a:pPr marL="0" indent="0">
              <a:buNone/>
            </a:pPr>
            <a:r>
              <a:rPr lang="en-US" sz="3600" dirty="0" err="1" smtClean="0">
                <a:latin typeface="Arial" panose="020B0604020202020204" pitchFamily="34" charset="0"/>
                <a:cs typeface="Arial" panose="020B0604020202020204" pitchFamily="34" charset="0"/>
              </a:rPr>
              <a:t>Sự</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tương</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tác</a:t>
            </a:r>
            <a:endParaRPr lang="en-US" sz="3600" dirty="0">
              <a:latin typeface="Arial" panose="020B0604020202020204" pitchFamily="34" charset="0"/>
              <a:cs typeface="Arial" panose="020B0604020202020204" pitchFamily="34" charset="0"/>
            </a:endParaRPr>
          </a:p>
        </p:txBody>
      </p:sp>
      <p:sp>
        <p:nvSpPr>
          <p:cNvPr id="4" name="TextBox 3"/>
          <p:cNvSpPr txBox="1"/>
          <p:nvPr/>
        </p:nvSpPr>
        <p:spPr>
          <a:xfrm>
            <a:off x="156117" y="76148"/>
            <a:ext cx="2683299" cy="769441"/>
          </a:xfrm>
          <a:prstGeom prst="rect">
            <a:avLst/>
          </a:prstGeom>
          <a:noFill/>
        </p:spPr>
        <p:txBody>
          <a:bodyPr wrap="none" rtlCol="0">
            <a:spAutoFit/>
          </a:bodyPr>
          <a:lstStyle/>
          <a:p>
            <a:r>
              <a:rPr lang="en-US" sz="4400" dirty="0" err="1" smtClean="0">
                <a:solidFill>
                  <a:srgbClr val="FF0000"/>
                </a:solidFill>
              </a:rPr>
              <a:t>Định</a:t>
            </a:r>
            <a:r>
              <a:rPr lang="en-US" sz="4400" dirty="0" smtClean="0">
                <a:solidFill>
                  <a:srgbClr val="FF0000"/>
                </a:solidFill>
              </a:rPr>
              <a:t> </a:t>
            </a:r>
            <a:r>
              <a:rPr lang="en-US" sz="4400" dirty="0" err="1" smtClean="0">
                <a:solidFill>
                  <a:srgbClr val="FF0000"/>
                </a:solidFill>
              </a:rPr>
              <a:t>luật</a:t>
            </a:r>
            <a:r>
              <a:rPr lang="en-US" sz="4400" dirty="0" smtClean="0">
                <a:solidFill>
                  <a:srgbClr val="FF0000"/>
                </a:solidFill>
              </a:rPr>
              <a:t> 3</a:t>
            </a:r>
            <a:endParaRPr lang="en-US" sz="4400" dirty="0">
              <a:solidFill>
                <a:srgbClr val="FF0000"/>
              </a:solidFill>
            </a:endParaRPr>
          </a:p>
        </p:txBody>
      </p:sp>
      <p:sp>
        <p:nvSpPr>
          <p:cNvPr id="5" name="Content Placeholder 2"/>
          <p:cNvSpPr txBox="1">
            <a:spLocks/>
          </p:cNvSpPr>
          <p:nvPr/>
        </p:nvSpPr>
        <p:spPr>
          <a:xfrm>
            <a:off x="4804204" y="336353"/>
            <a:ext cx="812181" cy="87297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5400" dirty="0" smtClean="0">
                <a:latin typeface="Arial" panose="020B0604020202020204" pitchFamily="34" charset="0"/>
                <a:cs typeface="Arial" panose="020B0604020202020204" pitchFamily="34" charset="0"/>
              </a:rPr>
              <a:t>A</a:t>
            </a:r>
            <a:endParaRPr lang="en-US" sz="5400" dirty="0">
              <a:latin typeface="Arial" panose="020B0604020202020204" pitchFamily="34" charset="0"/>
              <a:cs typeface="Arial" panose="020B0604020202020204" pitchFamily="34" charset="0"/>
            </a:endParaRPr>
          </a:p>
        </p:txBody>
      </p:sp>
      <p:sp>
        <p:nvSpPr>
          <p:cNvPr id="9" name="Oval 317"/>
          <p:cNvSpPr>
            <a:spLocks noChangeArrowheads="1"/>
          </p:cNvSpPr>
          <p:nvPr/>
        </p:nvSpPr>
        <p:spPr bwMode="auto">
          <a:xfrm>
            <a:off x="6010291" y="1493596"/>
            <a:ext cx="1204547" cy="1204308"/>
          </a:xfrm>
          <a:prstGeom prst="ellipse">
            <a:avLst/>
          </a:prstGeom>
          <a:solidFill>
            <a:schemeClr val="accent2">
              <a:lumMod val="60000"/>
              <a:lumOff val="40000"/>
            </a:schemeClr>
          </a:solidFill>
          <a:ln w="12700">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t" anchorCtr="0" compatLnSpc="1">
            <a:prstTxWarp prst="textNoShape">
              <a:avLst/>
            </a:prstTxWarp>
          </a:bodyPr>
          <a:lstStyle/>
          <a:p>
            <a:endParaRPr lang="en-US"/>
          </a:p>
        </p:txBody>
      </p:sp>
      <p:sp>
        <p:nvSpPr>
          <p:cNvPr id="10" name="Rectangle 9"/>
          <p:cNvSpPr/>
          <p:nvPr/>
        </p:nvSpPr>
        <p:spPr>
          <a:xfrm>
            <a:off x="4078957" y="1493596"/>
            <a:ext cx="1931334" cy="120430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p:cNvGrpSpPr/>
          <p:nvPr/>
        </p:nvGrpSpPr>
        <p:grpSpPr>
          <a:xfrm>
            <a:off x="2701803" y="989012"/>
            <a:ext cx="2286000" cy="1154808"/>
            <a:chOff x="6958820" y="2992244"/>
            <a:chExt cx="2990746" cy="1628807"/>
          </a:xfrm>
        </p:grpSpPr>
        <p:graphicFrame>
          <p:nvGraphicFramePr>
            <p:cNvPr id="12" name="Object 11"/>
            <p:cNvGraphicFramePr>
              <a:graphicFrameLocks noChangeAspect="1"/>
            </p:cNvGraphicFramePr>
            <p:nvPr>
              <p:extLst>
                <p:ext uri="{D42A27DB-BD31-4B8C-83A1-F6EECF244321}">
                  <p14:modId xmlns:p14="http://schemas.microsoft.com/office/powerpoint/2010/main" xmlns="" val="1856992503"/>
                </p:ext>
              </p:extLst>
            </p:nvPr>
          </p:nvGraphicFramePr>
          <p:xfrm>
            <a:off x="7143825" y="2992244"/>
            <a:ext cx="1152683" cy="1495719"/>
          </p:xfrm>
          <a:graphic>
            <a:graphicData uri="http://schemas.openxmlformats.org/presentationml/2006/ole">
              <p:oleObj spid="_x0000_s16414" name="Equation" r:id="rId3" imgW="241200" imgH="241200" progId="Equation.3">
                <p:embed/>
              </p:oleObj>
            </a:graphicData>
          </a:graphic>
        </p:graphicFrame>
        <p:cxnSp>
          <p:nvCxnSpPr>
            <p:cNvPr id="13" name="Straight Arrow Connector 12"/>
            <p:cNvCxnSpPr/>
            <p:nvPr/>
          </p:nvCxnSpPr>
          <p:spPr>
            <a:xfrm flipH="1">
              <a:off x="6958820" y="4621051"/>
              <a:ext cx="2990746" cy="0"/>
            </a:xfrm>
            <a:prstGeom prst="straightConnector1">
              <a:avLst/>
            </a:prstGeom>
            <a:ln w="101600">
              <a:solidFill>
                <a:srgbClr val="FF00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sp>
        <p:nvSpPr>
          <p:cNvPr id="14" name="Content Placeholder 2"/>
          <p:cNvSpPr txBox="1">
            <a:spLocks/>
          </p:cNvSpPr>
          <p:nvPr/>
        </p:nvSpPr>
        <p:spPr>
          <a:xfrm>
            <a:off x="6206473" y="336353"/>
            <a:ext cx="812181" cy="87297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5400" dirty="0" smtClean="0">
                <a:latin typeface="Arial" panose="020B0604020202020204" pitchFamily="34" charset="0"/>
                <a:cs typeface="Arial" panose="020B0604020202020204" pitchFamily="34" charset="0"/>
              </a:rPr>
              <a:t>B</a:t>
            </a:r>
            <a:endParaRPr lang="en-US" sz="5400" dirty="0">
              <a:latin typeface="Arial" panose="020B0604020202020204" pitchFamily="34" charset="0"/>
              <a:cs typeface="Arial" panose="020B0604020202020204" pitchFamily="34" charset="0"/>
            </a:endParaRPr>
          </a:p>
        </p:txBody>
      </p:sp>
      <p:grpSp>
        <p:nvGrpSpPr>
          <p:cNvPr id="15" name="Group 14"/>
          <p:cNvGrpSpPr/>
          <p:nvPr/>
        </p:nvGrpSpPr>
        <p:grpSpPr>
          <a:xfrm>
            <a:off x="6640550" y="927265"/>
            <a:ext cx="2286000" cy="1199587"/>
            <a:chOff x="6491971" y="2795997"/>
            <a:chExt cx="2990747" cy="1691966"/>
          </a:xfrm>
        </p:grpSpPr>
        <p:graphicFrame>
          <p:nvGraphicFramePr>
            <p:cNvPr id="16" name="Object 15"/>
            <p:cNvGraphicFramePr>
              <a:graphicFrameLocks noChangeAspect="1"/>
            </p:cNvGraphicFramePr>
            <p:nvPr>
              <p:extLst>
                <p:ext uri="{D42A27DB-BD31-4B8C-83A1-F6EECF244321}">
                  <p14:modId xmlns:p14="http://schemas.microsoft.com/office/powerpoint/2010/main" xmlns="" val="2107520381"/>
                </p:ext>
              </p:extLst>
            </p:nvPr>
          </p:nvGraphicFramePr>
          <p:xfrm>
            <a:off x="7756555" y="2795997"/>
            <a:ext cx="1212914" cy="1495719"/>
          </p:xfrm>
          <a:graphic>
            <a:graphicData uri="http://schemas.openxmlformats.org/presentationml/2006/ole">
              <p:oleObj spid="_x0000_s16415" name="Equation" r:id="rId4" imgW="253800" imgH="241200" progId="Equation.3">
                <p:embed/>
              </p:oleObj>
            </a:graphicData>
          </a:graphic>
        </p:graphicFrame>
        <p:cxnSp>
          <p:nvCxnSpPr>
            <p:cNvPr id="17" name="Straight Arrow Connector 16"/>
            <p:cNvCxnSpPr/>
            <p:nvPr/>
          </p:nvCxnSpPr>
          <p:spPr>
            <a:xfrm>
              <a:off x="6491971" y="4487963"/>
              <a:ext cx="2990747" cy="0"/>
            </a:xfrm>
            <a:prstGeom prst="straightConnector1">
              <a:avLst/>
            </a:prstGeom>
            <a:ln w="101600">
              <a:solidFill>
                <a:srgbClr val="FF00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sp>
        <p:nvSpPr>
          <p:cNvPr id="19" name="Content Placeholder 2"/>
          <p:cNvSpPr txBox="1">
            <a:spLocks/>
          </p:cNvSpPr>
          <p:nvPr/>
        </p:nvSpPr>
        <p:spPr>
          <a:xfrm>
            <a:off x="3474682" y="5150881"/>
            <a:ext cx="4335443" cy="72483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600" dirty="0" err="1" smtClean="0">
                <a:latin typeface="Arial" panose="020B0604020202020204" pitchFamily="34" charset="0"/>
                <a:cs typeface="Arial" panose="020B0604020202020204" pitchFamily="34" charset="0"/>
              </a:rPr>
              <a:t>Phản</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lực</a:t>
            </a:r>
            <a:r>
              <a:rPr lang="en-US" sz="3600" dirty="0" smtClean="0">
                <a:latin typeface="Arial" panose="020B0604020202020204" pitchFamily="34" charset="0"/>
                <a:cs typeface="Arial" panose="020B0604020202020204" pitchFamily="34" charset="0"/>
              </a:rPr>
              <a:t> = - </a:t>
            </a:r>
            <a:r>
              <a:rPr lang="en-US" sz="3600" dirty="0" err="1" smtClean="0">
                <a:latin typeface="Arial" panose="020B0604020202020204" pitchFamily="34" charset="0"/>
                <a:cs typeface="Arial" panose="020B0604020202020204" pitchFamily="34" charset="0"/>
              </a:rPr>
              <a:t>Lực</a:t>
            </a:r>
            <a:endParaRPr lang="en-US" sz="3600" dirty="0">
              <a:latin typeface="Arial" panose="020B0604020202020204" pitchFamily="34" charset="0"/>
              <a:cs typeface="Arial" panose="020B0604020202020204" pitchFamily="34" charset="0"/>
            </a:endParaRPr>
          </a:p>
        </p:txBody>
      </p:sp>
      <p:graphicFrame>
        <p:nvGraphicFramePr>
          <p:cNvPr id="20" name="Object 19"/>
          <p:cNvGraphicFramePr>
            <a:graphicFrameLocks noChangeAspect="1"/>
          </p:cNvGraphicFramePr>
          <p:nvPr>
            <p:extLst>
              <p:ext uri="{D42A27DB-BD31-4B8C-83A1-F6EECF244321}">
                <p14:modId xmlns:p14="http://schemas.microsoft.com/office/powerpoint/2010/main" xmlns="" val="1580645200"/>
              </p:ext>
            </p:extLst>
          </p:nvPr>
        </p:nvGraphicFramePr>
        <p:xfrm>
          <a:off x="3912512" y="3842195"/>
          <a:ext cx="2595563" cy="1060450"/>
        </p:xfrm>
        <a:graphic>
          <a:graphicData uri="http://schemas.openxmlformats.org/presentationml/2006/ole">
            <p:oleObj spid="_x0000_s16416" name="Equation" r:id="rId5" imgW="711000" imgH="241200" progId="Equation.3">
              <p:embed/>
            </p:oleObj>
          </a:graphicData>
        </a:graphic>
      </p:graphicFrame>
      <p:sp>
        <p:nvSpPr>
          <p:cNvPr id="21" name="Rectangle 20"/>
          <p:cNvSpPr/>
          <p:nvPr/>
        </p:nvSpPr>
        <p:spPr>
          <a:xfrm>
            <a:off x="8534244" y="3593959"/>
            <a:ext cx="3434576" cy="1754326"/>
          </a:xfrm>
          <a:prstGeom prst="rect">
            <a:avLst/>
          </a:prstGeom>
        </p:spPr>
        <p:txBody>
          <a:bodyPr wrap="square">
            <a:spAutoFit/>
          </a:bodyPr>
          <a:lstStyle/>
          <a:p>
            <a:pPr marL="285750" indent="-285750">
              <a:buFontTx/>
              <a:buChar char="-"/>
            </a:pPr>
            <a:r>
              <a:rPr lang="en-US" sz="3600" dirty="0" err="1" smtClean="0"/>
              <a:t>Cùng</a:t>
            </a:r>
            <a:r>
              <a:rPr lang="en-US" sz="3600" dirty="0" smtClean="0"/>
              <a:t> </a:t>
            </a:r>
            <a:r>
              <a:rPr lang="en-US" sz="3600" dirty="0" err="1" smtClean="0"/>
              <a:t>giá</a:t>
            </a:r>
            <a:endParaRPr lang="en-US" sz="3600" dirty="0" smtClean="0"/>
          </a:p>
          <a:p>
            <a:pPr marL="285750" indent="-285750">
              <a:buFontTx/>
              <a:buChar char="-"/>
            </a:pPr>
            <a:r>
              <a:rPr lang="en-US" sz="3600" dirty="0" err="1" smtClean="0"/>
              <a:t>Trái</a:t>
            </a:r>
            <a:r>
              <a:rPr lang="en-US" sz="3600" dirty="0" smtClean="0"/>
              <a:t> </a:t>
            </a:r>
            <a:r>
              <a:rPr lang="en-US" sz="3600" dirty="0" err="1" smtClean="0"/>
              <a:t>chiều</a:t>
            </a:r>
            <a:endParaRPr lang="en-US" sz="3600" dirty="0" smtClean="0"/>
          </a:p>
          <a:p>
            <a:pPr marL="285750" indent="-285750">
              <a:buFontTx/>
              <a:buChar char="-"/>
            </a:pPr>
            <a:r>
              <a:rPr lang="en-US" sz="3600" dirty="0" err="1" smtClean="0"/>
              <a:t>Cùng</a:t>
            </a:r>
            <a:r>
              <a:rPr lang="en-US" sz="3600" dirty="0" smtClean="0"/>
              <a:t> </a:t>
            </a:r>
            <a:r>
              <a:rPr lang="en-US" sz="3600" dirty="0" err="1" smtClean="0"/>
              <a:t>độ</a:t>
            </a:r>
            <a:r>
              <a:rPr lang="en-US" sz="3600" dirty="0" smtClean="0"/>
              <a:t> </a:t>
            </a:r>
            <a:r>
              <a:rPr lang="en-US" sz="3600" dirty="0" err="1" smtClean="0"/>
              <a:t>lớn</a:t>
            </a:r>
            <a:endParaRPr lang="en-US" sz="3600" dirty="0"/>
          </a:p>
        </p:txBody>
      </p:sp>
      <p:sp>
        <p:nvSpPr>
          <p:cNvPr id="22" name="Left Brace 21"/>
          <p:cNvSpPr/>
          <p:nvPr/>
        </p:nvSpPr>
        <p:spPr>
          <a:xfrm>
            <a:off x="8209708" y="3692661"/>
            <a:ext cx="324536" cy="1556922"/>
          </a:xfrm>
          <a:prstGeom prst="leftBrace">
            <a:avLst>
              <a:gd name="adj1" fmla="val 41172"/>
              <a:gd name="adj2" fmla="val 5136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xmlns="" val="885019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7" presetClass="entr" presetSubtype="0" fill="hold"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1000"/>
                                        <p:tgtEl>
                                          <p:spTgt spid="20"/>
                                        </p:tgtEl>
                                      </p:cBhvr>
                                    </p:animEffect>
                                    <p:anim calcmode="lin" valueType="num">
                                      <p:cBhvr>
                                        <p:cTn id="25" dur="1000" fill="hold"/>
                                        <p:tgtEl>
                                          <p:spTgt spid="20"/>
                                        </p:tgtEl>
                                        <p:attrNameLst>
                                          <p:attrName>ppt_x</p:attrName>
                                        </p:attrNameLst>
                                      </p:cBhvr>
                                      <p:tavLst>
                                        <p:tav tm="0">
                                          <p:val>
                                            <p:strVal val="#ppt_x"/>
                                          </p:val>
                                        </p:tav>
                                        <p:tav tm="100000">
                                          <p:val>
                                            <p:strVal val="#ppt_x"/>
                                          </p:val>
                                        </p:tav>
                                      </p:tavLst>
                                    </p:anim>
                                    <p:anim calcmode="lin" valueType="num">
                                      <p:cBhvr>
                                        <p:cTn id="2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1000"/>
                                        <p:tgtEl>
                                          <p:spTgt spid="19"/>
                                        </p:tgtEl>
                                      </p:cBhvr>
                                    </p:animEffect>
                                    <p:anim calcmode="lin" valueType="num">
                                      <p:cBhvr>
                                        <p:cTn id="32" dur="1000" fill="hold"/>
                                        <p:tgtEl>
                                          <p:spTgt spid="19"/>
                                        </p:tgtEl>
                                        <p:attrNameLst>
                                          <p:attrName>ppt_x</p:attrName>
                                        </p:attrNameLst>
                                      </p:cBhvr>
                                      <p:tavLst>
                                        <p:tav tm="0">
                                          <p:val>
                                            <p:strVal val="#ppt_x"/>
                                          </p:val>
                                        </p:tav>
                                        <p:tav tm="100000">
                                          <p:val>
                                            <p:strVal val="#ppt_x"/>
                                          </p:val>
                                        </p:tav>
                                      </p:tavLst>
                                    </p:anim>
                                    <p:anim calcmode="lin" valueType="num">
                                      <p:cBhvr>
                                        <p:cTn id="33"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wipe(left)">
                                      <p:cBhvr>
                                        <p:cTn id="38" dur="500"/>
                                        <p:tgtEl>
                                          <p:spTgt spid="22"/>
                                        </p:tgtEl>
                                      </p:cBhvr>
                                    </p:animEffect>
                                  </p:childTnLst>
                                </p:cTn>
                              </p:par>
                            </p:childTnLst>
                          </p:cTn>
                        </p:par>
                        <p:par>
                          <p:cTn id="39" fill="hold">
                            <p:stCondLst>
                              <p:cond delay="500"/>
                            </p:stCondLst>
                            <p:childTnLst>
                              <p:par>
                                <p:cTn id="40" presetID="22" presetClass="entr" presetSubtype="8"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left)">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9" grpId="0"/>
      <p:bldP spid="21" grpId="0"/>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Rectangle 1"/>
          <p:cNvSpPr>
            <a:spLocks noGrp="1" noChangeArrowheads="1"/>
          </p:cNvSpPr>
          <p:nvPr>
            <p:ph idx="1"/>
          </p:nvPr>
        </p:nvSpPr>
        <p:spPr bwMode="auto">
          <a:xfrm>
            <a:off x="401445" y="2176383"/>
            <a:ext cx="11180056" cy="295465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rgbClr val="555555"/>
                </a:solidFill>
                <a:effectLst/>
                <a:latin typeface="Arial" panose="020B0604020202020204" pitchFamily="34" charset="0"/>
              </a:rPr>
              <a:t>NEWTON’S SECOND LAW OF MOTION</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Arial" panose="020B0604020202020204" pitchFamily="34" charset="0"/>
              </a:rPr>
              <a:t>The acceleration of a system is directly proportional to and in the same direction as the net external force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Arial" panose="020B0604020202020204" pitchFamily="34" charset="0"/>
              </a:rPr>
              <a:t>acting on the system, and inversely proportional to its mass.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Arial" panose="020B0604020202020204" pitchFamily="34" charset="0"/>
              </a:rPr>
              <a:t>In equation form, Newton’s second law of motion is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chemeClr val="tx1"/>
                </a:solidFill>
                <a:effectLst/>
                <a:latin typeface="MathJax_Main-bold"/>
              </a:rPr>
              <a:t>a</a:t>
            </a:r>
            <a:r>
              <a:rPr kumimoji="0" lang="en-US" altLang="en-US" sz="1400" b="0" i="0" u="none" strike="noStrike" cap="none" normalizeH="0" baseline="0" dirty="0" smtClean="0">
                <a:ln>
                  <a:noFill/>
                </a:ln>
                <a:solidFill>
                  <a:schemeClr val="tx1"/>
                </a:solidFill>
                <a:effectLst/>
                <a:latin typeface="MathJax_Main"/>
              </a:rPr>
              <a:t>=</a:t>
            </a:r>
            <a:r>
              <a:rPr kumimoji="0" lang="en-US" altLang="en-US" sz="900" b="0" i="0" u="none" strike="noStrike" cap="none" normalizeH="0" baseline="0" dirty="0" err="1" smtClean="0">
                <a:ln>
                  <a:noFill/>
                </a:ln>
                <a:solidFill>
                  <a:schemeClr val="tx1"/>
                </a:solidFill>
                <a:effectLst/>
                <a:latin typeface="MathJax_Main-bold"/>
              </a:rPr>
              <a:t>F</a:t>
            </a:r>
            <a:r>
              <a:rPr kumimoji="0" lang="en-US" altLang="en-US" sz="600" b="0" i="0" u="none" strike="noStrike" cap="none" normalizeH="0" baseline="0" dirty="0" err="1" smtClean="0">
                <a:ln>
                  <a:noFill/>
                </a:ln>
                <a:solidFill>
                  <a:schemeClr val="tx1"/>
                </a:solidFill>
                <a:effectLst/>
                <a:latin typeface="MathJax_Main"/>
              </a:rPr>
              <a:t>net</a:t>
            </a:r>
            <a:r>
              <a:rPr kumimoji="0" lang="en-US" altLang="en-US" sz="900" b="0" i="0" u="none" strike="noStrike" cap="none" normalizeH="0" baseline="0" dirty="0" err="1" smtClean="0">
                <a:ln>
                  <a:noFill/>
                </a:ln>
                <a:solidFill>
                  <a:schemeClr val="tx1"/>
                </a:solidFill>
                <a:effectLst/>
                <a:latin typeface="MathJax_Math-italic"/>
              </a:rPr>
              <a:t>m</a:t>
            </a:r>
            <a:r>
              <a:rPr kumimoji="0" lang="en-US" altLang="en-US" sz="1400" b="0" i="0" u="none" strike="noStrike" cap="none" normalizeH="0" baseline="0" dirty="0" smtClean="0">
                <a:ln>
                  <a:noFill/>
                </a:ln>
                <a:solidFill>
                  <a:schemeClr val="tx1"/>
                </a:solidFill>
                <a:effectLst/>
                <a:latin typeface="MathJax_Main"/>
              </a:rPr>
              <a:t>.</a:t>
            </a:r>
            <a:endParaRPr kumimoji="0" lang="en-US"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Arial" panose="020B0604020202020204" pitchFamily="34" charset="0"/>
              </a:rPr>
              <a:t>This is often written in the more familiar form</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err="1" smtClean="0">
                <a:ln>
                  <a:noFill/>
                </a:ln>
                <a:solidFill>
                  <a:schemeClr val="tx1"/>
                </a:solidFill>
                <a:effectLst/>
                <a:latin typeface="MathJax_Main-bold"/>
              </a:rPr>
              <a:t>F</a:t>
            </a:r>
            <a:r>
              <a:rPr kumimoji="0" lang="en-US" altLang="en-US" sz="900" b="0" i="0" u="none" strike="noStrike" cap="none" normalizeH="0" baseline="0" dirty="0" err="1" smtClean="0">
                <a:ln>
                  <a:noFill/>
                </a:ln>
                <a:solidFill>
                  <a:schemeClr val="tx1"/>
                </a:solidFill>
                <a:effectLst/>
                <a:latin typeface="MathJax_Main"/>
              </a:rPr>
              <a:t>net</a:t>
            </a:r>
            <a:r>
              <a:rPr kumimoji="0" lang="en-US" altLang="en-US" sz="1400" b="0" i="0" u="none" strike="noStrike" cap="none" normalizeH="0" baseline="0" dirty="0" smtClean="0">
                <a:ln>
                  <a:noFill/>
                </a:ln>
                <a:solidFill>
                  <a:schemeClr val="tx1"/>
                </a:solidFill>
                <a:effectLst/>
                <a:latin typeface="MathJax_Main"/>
              </a:rPr>
              <a:t>=</a:t>
            </a:r>
            <a:r>
              <a:rPr kumimoji="0" lang="en-US" altLang="en-US" sz="1400" b="0" i="0" u="none" strike="noStrike" cap="none" normalizeH="0" baseline="0" dirty="0" smtClean="0">
                <a:ln>
                  <a:noFill/>
                </a:ln>
                <a:solidFill>
                  <a:schemeClr val="tx1"/>
                </a:solidFill>
                <a:effectLst/>
                <a:latin typeface="MathJax_Math-italic"/>
              </a:rPr>
              <a:t>m</a:t>
            </a:r>
            <a:r>
              <a:rPr kumimoji="0" lang="en-US" altLang="en-US" sz="1400" b="0" i="0" u="none" strike="noStrike" cap="none" normalizeH="0" baseline="0" dirty="0" smtClean="0">
                <a:ln>
                  <a:noFill/>
                </a:ln>
                <a:solidFill>
                  <a:schemeClr val="tx1"/>
                </a:solidFill>
                <a:effectLst/>
                <a:latin typeface="MathJax_Main-bold"/>
              </a:rPr>
              <a:t>a</a:t>
            </a:r>
            <a:r>
              <a:rPr kumimoji="0" lang="en-US" altLang="en-US" sz="1400" b="0" i="0" u="none" strike="noStrike" cap="none" normalizeH="0" baseline="0" dirty="0" smtClean="0">
                <a:ln>
                  <a:noFill/>
                </a:ln>
                <a:solidFill>
                  <a:schemeClr val="tx1"/>
                </a:solidFill>
                <a:effectLst/>
                <a:latin typeface="MathJax_Main"/>
              </a:rPr>
              <a:t>.</a:t>
            </a:r>
            <a:endParaRPr kumimoji="0" lang="en-US"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Arial" panose="020B0604020202020204" pitchFamily="34" charset="0"/>
              </a:rPr>
              <a:t>When only the magnitude of force and acceleration are considered, this equation is simply</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err="1" smtClean="0">
                <a:ln>
                  <a:noFill/>
                </a:ln>
                <a:solidFill>
                  <a:schemeClr val="tx1"/>
                </a:solidFill>
                <a:effectLst/>
                <a:latin typeface="MathJax_Math-italic"/>
              </a:rPr>
              <a:t>F</a:t>
            </a:r>
            <a:r>
              <a:rPr kumimoji="0" lang="en-US" altLang="en-US" sz="900" b="0" i="0" u="none" strike="noStrike" cap="none" normalizeH="0" baseline="0" dirty="0" err="1" smtClean="0">
                <a:ln>
                  <a:noFill/>
                </a:ln>
                <a:solidFill>
                  <a:schemeClr val="tx1"/>
                </a:solidFill>
                <a:effectLst/>
                <a:latin typeface="MathJax_Main"/>
              </a:rPr>
              <a:t>net</a:t>
            </a:r>
            <a:r>
              <a:rPr kumimoji="0" lang="en-US" altLang="en-US" sz="1400" b="0" i="0" u="none" strike="noStrike" cap="none" normalizeH="0" baseline="0" dirty="0" smtClean="0">
                <a:ln>
                  <a:noFill/>
                </a:ln>
                <a:solidFill>
                  <a:schemeClr val="tx1"/>
                </a:solidFill>
                <a:effectLst/>
                <a:latin typeface="MathJax_Main"/>
              </a:rPr>
              <a:t>=</a:t>
            </a:r>
            <a:r>
              <a:rPr kumimoji="0" lang="en-US" altLang="en-US" sz="1400" b="0" i="0" u="none" strike="noStrike" cap="none" normalizeH="0" baseline="0" dirty="0" smtClean="0">
                <a:ln>
                  <a:noFill/>
                </a:ln>
                <a:solidFill>
                  <a:schemeClr val="tx1"/>
                </a:solidFill>
                <a:effectLst/>
                <a:latin typeface="MathJax_Math-italic"/>
              </a:rPr>
              <a:t>ma</a:t>
            </a:r>
            <a:r>
              <a:rPr kumimoji="0" lang="en-US" altLang="en-US" sz="1400" b="0" i="0" u="none" strike="noStrike" cap="none" normalizeH="0" baseline="0" dirty="0" smtClean="0">
                <a:ln>
                  <a:noFill/>
                </a:ln>
                <a:solidFill>
                  <a:schemeClr val="tx1"/>
                </a:solidFill>
                <a:effectLst/>
                <a:latin typeface="MathJax_Main"/>
              </a:rPr>
              <a:t>.</a:t>
            </a:r>
            <a:endParaRPr kumimoji="0" lang="en-US"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Arial" panose="020B0604020202020204" pitchFamily="34" charset="0"/>
              </a:rPr>
              <a:t/>
            </a:r>
            <a:br>
              <a:rPr kumimoji="0" lang="en-US" altLang="en-US" sz="1800" b="0" i="0" u="none" strike="noStrike" cap="none" normalizeH="0" baseline="0" dirty="0" smtClean="0">
                <a:ln>
                  <a:noFill/>
                </a:ln>
                <a:solidFill>
                  <a:schemeClr val="tx1"/>
                </a:solidFill>
                <a:effectLst/>
                <a:latin typeface="Arial" panose="020B0604020202020204" pitchFamily="34" charset="0"/>
              </a:rPr>
            </a:b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xmlns="" val="40354254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6386" name="Picture 2" descr="(a) A boy in a wagon is pushed by two girls toward the right. The force on the boy is represented by vector F one toward the right, and the force on the wagon is represented by vector F two in the same direction. Acceleration a is shown by a vector a toward the right and a friction force f is acting in the opposite direction, represented by a vector pointing toward the left. The weight W of the wagon is shown by a vector acting downward, and the normal force acting upward on the wagon is represented by a vector N. A free-body diagram is also shown, with F one and F two represented by arrows in the same direction toward the right and f represented by an arrow toward the left, so the resultant force F net is represented by an arrow toward the right. W is represented by an arrow downward and N is represented by an arrow upward; both the arrows have same length.           (b) A boy in a wagon is pushed by a woman with a force F adult, represented by an arrow pointing toward the right. A vector a-prime, represented by an arrow, depicts acceleration toward the right. Friction force, represented by a vector f, acts toward the left. The weight of the wagon W is shown by a vector pointing downward, and the Normal force, represented by a vector N having same length as W, acts upward. A free-body diagram for this situation shows force F represented by an arrow pointing to the right having a large length; a friction force vector represented by an arrow f pointing left has a small length. The weight W is represented by an arrow pointing downward, and the normal force N, is represented by an arrow pointing upward, having the same length as W."/>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160229" y="0"/>
            <a:ext cx="7871542" cy="686276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9215894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8434" name="Picture 2" descr="A sled is shown with four rockets, each producing the same thrust, represented by equal length arrows labeled as vector T pushing the sled toward the right. Friction force is represented by an arrow labeled as vector f pointing toward the left on the sled. The weight of the sled is represented by an arrow labeled as vector W, shown pointing downward, and the normal force is represented by an arrow labeled as vector N having the same length as W acting upward on the sled. A free-body diagram is also shown for the situation. Four arrows of equal length representing vector T point toward the right, a vector f represented by a smaller arrow points left, vector N is an arrow pointing upward, and the weight W is an arrow of equal length pointing downward."/>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441575" y="617882"/>
            <a:ext cx="6820959" cy="555908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907988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9458" name="Picture 2" descr="A sled is shown with four rockets. Friction force is represented by an arrow labeled as vector f pointing toward the left on the sled. Weight of the sled is represented by an arrow labeled as vector W, shown pointing downward, and normal force is represented by an arrow labeled as vector N having the same length as W acting upward on the sled."/>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31981" y="1898009"/>
            <a:ext cx="5068154" cy="2103285"/>
          </a:xfrm>
          <a:prstGeom prst="rect">
            <a:avLst/>
          </a:prstGeom>
          <a:noFill/>
          <a:extLst>
            <a:ext uri="{909E8E84-426E-40DD-AFC4-6F175D3DCCD1}">
              <a14:hiddenFill xmlns:a14="http://schemas.microsoft.com/office/drawing/2010/main" xmlns="">
                <a:solidFill>
                  <a:srgbClr val="FFFFFF"/>
                </a:solidFill>
              </a14:hiddenFill>
            </a:ext>
          </a:extLst>
        </p:spPr>
      </p:pic>
      <p:pic>
        <p:nvPicPr>
          <p:cNvPr id="19460" name="Picture 4" descr="A sled is shown with thrust represented by a vector T pushing the sled toward the right. Friction force is represented by an arrow labeled as vector f pointing toward the left on the sled. The weight of the sled is represented by an arrow labeled as vector W, shown pointing downward, and the normal force is represented by an arrow labeled as vector N having the same length as W acting upward on the sled."/>
          <p:cNvPicPr>
            <a:picLocks noGrp="1" noChangeAspect="1" noChangeArrowheads="1"/>
          </p:cNvPicPr>
          <p:nvPr>
            <p:ph idx="1"/>
          </p:nvPr>
        </p:nvPicPr>
        <p:blipFill>
          <a:blip r:embed="rId4">
            <a:extLst>
              <a:ext uri="{28A0092B-C50C-407E-A947-70E740481C1C}">
                <a14:useLocalDpi xmlns:a14="http://schemas.microsoft.com/office/drawing/2010/main" xmlns="" val="0"/>
              </a:ext>
            </a:extLst>
          </a:blip>
          <a:srcRect/>
          <a:stretch>
            <a:fillRect/>
          </a:stretch>
        </p:blipFill>
        <p:spPr bwMode="auto">
          <a:xfrm>
            <a:off x="6095999" y="2580926"/>
            <a:ext cx="5491422" cy="227894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6128910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be 6"/>
          <p:cNvSpPr/>
          <p:nvPr/>
        </p:nvSpPr>
        <p:spPr>
          <a:xfrm>
            <a:off x="9704740" y="5379720"/>
            <a:ext cx="597500" cy="532578"/>
          </a:xfrm>
          <a:prstGeom prst="cub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0" y="1"/>
            <a:ext cx="1199213" cy="539646"/>
          </a:xfrm>
        </p:spPr>
        <p:txBody>
          <a:bodyPr>
            <a:normAutofit fontScale="90000"/>
          </a:bodyPr>
          <a:lstStyle/>
          <a:p>
            <a:r>
              <a:rPr lang="en-US" b="1" dirty="0" smtClean="0">
                <a:solidFill>
                  <a:srgbClr val="FF0000"/>
                </a:solidFill>
                <a:effectLst>
                  <a:outerShdw blurRad="38100" dist="38100" dir="2700000" algn="tl">
                    <a:srgbClr val="000000">
                      <a:alpha val="43137"/>
                    </a:srgbClr>
                  </a:outerShdw>
                </a:effectLst>
              </a:rPr>
              <a:t>VD1</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59763" y="770926"/>
            <a:ext cx="11437496" cy="5629874"/>
          </a:xfrm>
        </p:spPr>
        <p:txBody>
          <a:bodyPr>
            <a:noAutofit/>
          </a:bodyPr>
          <a:lstStyle/>
          <a:p>
            <a:pPr marL="0" lvl="0" indent="0" algn="just">
              <a:lnSpc>
                <a:spcPct val="150000"/>
              </a:lnSpc>
              <a:spcBef>
                <a:spcPts val="1200"/>
              </a:spcBef>
              <a:spcAft>
                <a:spcPts val="600"/>
              </a:spcAft>
              <a:buNone/>
              <a:tabLst>
                <a:tab pos="571500" algn="l"/>
              </a:tabLst>
            </a:pPr>
            <a:r>
              <a:rPr lang="it-IT" sz="4800" dirty="0">
                <a:latin typeface="Arial (Body)"/>
                <a:ea typeface="Calibri" panose="020F0502020204030204" pitchFamily="34" charset="0"/>
                <a:cs typeface="Times New Roman" panose="02020603050405020304" pitchFamily="18" charset="0"/>
              </a:rPr>
              <a:t>Một vật </a:t>
            </a:r>
            <a:r>
              <a:rPr lang="it-IT" sz="4800" dirty="0" smtClean="0">
                <a:latin typeface="Arial (Body)"/>
                <a:ea typeface="Calibri" panose="020F0502020204030204" pitchFamily="34" charset="0"/>
                <a:cs typeface="Times New Roman" panose="02020603050405020304" pitchFamily="18" charset="0"/>
              </a:rPr>
              <a:t>10 kg được nhận được gia tốc bao nhiêu khi chỉ một lực F = 100 N tác động? Vẽ vector gia tốc đó.</a:t>
            </a:r>
            <a:endParaRPr lang="en-US" sz="4400" dirty="0">
              <a:effectLst/>
              <a:latin typeface="Arial (Body)"/>
              <a:ea typeface="Calibri" panose="020F0502020204030204" pitchFamily="34" charset="0"/>
              <a:cs typeface="Times New Roman" panose="02020603050405020304" pitchFamily="18" charset="0"/>
            </a:endParaRPr>
          </a:p>
        </p:txBody>
      </p:sp>
      <p:cxnSp>
        <p:nvCxnSpPr>
          <p:cNvPr id="5" name="Straight Arrow Connector 4"/>
          <p:cNvCxnSpPr/>
          <p:nvPr/>
        </p:nvCxnSpPr>
        <p:spPr>
          <a:xfrm flipH="1" flipV="1">
            <a:off x="9197412" y="3664474"/>
            <a:ext cx="772458" cy="1981535"/>
          </a:xfrm>
          <a:prstGeom prst="straightConnector1">
            <a:avLst/>
          </a:prstGeom>
          <a:ln w="101600">
            <a:solidFill>
              <a:schemeClr val="accent1"/>
            </a:solidFill>
            <a:headEnd type="none" w="sm" len="sm"/>
            <a:tailEnd type="stealth"/>
          </a:ln>
          <a:scene3d>
            <a:camera prst="orthographicFront"/>
            <a:lightRig rig="threePt" dir="t"/>
          </a:scene3d>
          <a:sp3d>
            <a:bevelT w="101600" prst="riblet"/>
          </a:sp3d>
        </p:spPr>
        <p:style>
          <a:lnRef idx="1">
            <a:schemeClr val="accent1"/>
          </a:lnRef>
          <a:fillRef idx="0">
            <a:schemeClr val="accent1"/>
          </a:fillRef>
          <a:effectRef idx="0">
            <a:schemeClr val="accent1"/>
          </a:effectRef>
          <a:fontRef idx="minor">
            <a:schemeClr val="tx1"/>
          </a:fontRef>
        </p:style>
      </p:cxnSp>
      <p:graphicFrame>
        <p:nvGraphicFramePr>
          <p:cNvPr id="6" name="Object 5"/>
          <p:cNvGraphicFramePr>
            <a:graphicFrameLocks noChangeAspect="1"/>
          </p:cNvGraphicFramePr>
          <p:nvPr>
            <p:extLst>
              <p:ext uri="{D42A27DB-BD31-4B8C-83A1-F6EECF244321}">
                <p14:modId xmlns:p14="http://schemas.microsoft.com/office/powerpoint/2010/main" xmlns="" val="1748392478"/>
              </p:ext>
            </p:extLst>
          </p:nvPr>
        </p:nvGraphicFramePr>
        <p:xfrm>
          <a:off x="9516427" y="3746948"/>
          <a:ext cx="785813" cy="1174750"/>
        </p:xfrm>
        <a:graphic>
          <a:graphicData uri="http://schemas.openxmlformats.org/presentationml/2006/ole">
            <p:oleObj spid="_x0000_s5188" name="Equation" r:id="rId4" imgW="177480" imgH="266400" progId="Equation.3">
              <p:embed/>
            </p:oleObj>
          </a:graphicData>
        </a:graphic>
      </p:graphicFrame>
    </p:spTree>
    <p:extLst>
      <p:ext uri="{BB962C8B-B14F-4D97-AF65-F5344CB8AC3E}">
        <p14:creationId xmlns:p14="http://schemas.microsoft.com/office/powerpoint/2010/main" xmlns="" val="28893890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99213" cy="539646"/>
          </a:xfrm>
        </p:spPr>
        <p:txBody>
          <a:bodyPr>
            <a:normAutofit fontScale="90000"/>
          </a:bodyPr>
          <a:lstStyle/>
          <a:p>
            <a:r>
              <a:rPr lang="en-US" b="1" dirty="0" smtClean="0">
                <a:solidFill>
                  <a:srgbClr val="FF0000"/>
                </a:solidFill>
                <a:effectLst>
                  <a:outerShdw blurRad="38100" dist="38100" dir="2700000" algn="tl">
                    <a:srgbClr val="000000">
                      <a:alpha val="43137"/>
                    </a:srgbClr>
                  </a:outerShdw>
                </a:effectLst>
              </a:rPr>
              <a:t>VD2</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59763" y="770926"/>
            <a:ext cx="11437496" cy="5629874"/>
          </a:xfrm>
        </p:spPr>
        <p:txBody>
          <a:bodyPr>
            <a:noAutofit/>
          </a:bodyPr>
          <a:lstStyle/>
          <a:p>
            <a:pPr marL="0" lvl="0" indent="0" algn="just">
              <a:lnSpc>
                <a:spcPct val="150000"/>
              </a:lnSpc>
              <a:spcBef>
                <a:spcPts val="1200"/>
              </a:spcBef>
              <a:spcAft>
                <a:spcPts val="600"/>
              </a:spcAft>
              <a:buNone/>
              <a:tabLst>
                <a:tab pos="571500" algn="l"/>
              </a:tabLst>
            </a:pPr>
            <a:r>
              <a:rPr lang="it-IT" sz="5400" dirty="0">
                <a:latin typeface="Arial (Body)"/>
                <a:ea typeface="Calibri" panose="020F0502020204030204" pitchFamily="34" charset="0"/>
                <a:cs typeface="Times New Roman" panose="02020603050405020304" pitchFamily="18" charset="0"/>
              </a:rPr>
              <a:t>Một vật </a:t>
            </a:r>
            <a:r>
              <a:rPr lang="it-IT" sz="5400" dirty="0" smtClean="0">
                <a:latin typeface="Arial (Body)"/>
                <a:ea typeface="Calibri" panose="020F0502020204030204" pitchFamily="34" charset="0"/>
                <a:cs typeface="Times New Roman" panose="02020603050405020304" pitchFamily="18" charset="0"/>
              </a:rPr>
              <a:t>3 kg được </a:t>
            </a:r>
            <a:r>
              <a:rPr lang="it-IT" sz="5400" dirty="0">
                <a:latin typeface="Arial (Body)"/>
                <a:ea typeface="Calibri" panose="020F0502020204030204" pitchFamily="34" charset="0"/>
                <a:cs typeface="Times New Roman" panose="02020603050405020304" pitchFamily="18" charset="0"/>
              </a:rPr>
              <a:t>tăng tốc </a:t>
            </a:r>
            <a:r>
              <a:rPr lang="it-IT" sz="5400" dirty="0" smtClean="0">
                <a:latin typeface="Arial (Body)"/>
                <a:ea typeface="Calibri" panose="020F0502020204030204" pitchFamily="34" charset="0"/>
                <a:cs typeface="Times New Roman" panose="02020603050405020304" pitchFamily="18" charset="0"/>
              </a:rPr>
              <a:t>bằng một lực F làm tốc độ tăng từ 0 </a:t>
            </a:r>
            <a:r>
              <a:rPr lang="it-IT" sz="5400" dirty="0">
                <a:latin typeface="Arial (Body)"/>
                <a:ea typeface="Calibri" panose="020F0502020204030204" pitchFamily="34" charset="0"/>
                <a:cs typeface="Times New Roman" panose="02020603050405020304" pitchFamily="18" charset="0"/>
              </a:rPr>
              <a:t>đạt đến </a:t>
            </a:r>
            <a:r>
              <a:rPr lang="it-IT" sz="5400" dirty="0" smtClean="0">
                <a:latin typeface="Arial (Body)"/>
                <a:ea typeface="Calibri" panose="020F0502020204030204" pitchFamily="34" charset="0"/>
                <a:cs typeface="Times New Roman" panose="02020603050405020304" pitchFamily="18" charset="0"/>
              </a:rPr>
              <a:t>40 </a:t>
            </a:r>
            <a:r>
              <a:rPr lang="it-IT" sz="5400" baseline="30000" dirty="0">
                <a:latin typeface="Arial (Body)"/>
                <a:ea typeface="Calibri" panose="020F0502020204030204" pitchFamily="34" charset="0"/>
                <a:cs typeface="Times New Roman" panose="02020603050405020304" pitchFamily="18" charset="0"/>
              </a:rPr>
              <a:t>m</a:t>
            </a:r>
            <a:r>
              <a:rPr lang="it-IT" sz="5400" dirty="0">
                <a:latin typeface="Arial (Body)"/>
                <a:ea typeface="Calibri" panose="020F0502020204030204" pitchFamily="34" charset="0"/>
                <a:cs typeface="Times New Roman" panose="02020603050405020304" pitchFamily="18" charset="0"/>
              </a:rPr>
              <a:t>/</a:t>
            </a:r>
            <a:r>
              <a:rPr lang="it-IT" sz="5400" baseline="-25000" dirty="0">
                <a:latin typeface="Arial (Body)"/>
                <a:ea typeface="Calibri" panose="020F0502020204030204" pitchFamily="34" charset="0"/>
                <a:cs typeface="Times New Roman" panose="02020603050405020304" pitchFamily="18" charset="0"/>
              </a:rPr>
              <a:t>s</a:t>
            </a:r>
            <a:r>
              <a:rPr lang="it-IT" sz="5400" dirty="0">
                <a:latin typeface="Arial (Body)"/>
                <a:ea typeface="Calibri" panose="020F0502020204030204" pitchFamily="34" charset="0"/>
                <a:cs typeface="Times New Roman" panose="02020603050405020304" pitchFamily="18" charset="0"/>
              </a:rPr>
              <a:t> trong vòng 0,1 s. </a:t>
            </a:r>
            <a:r>
              <a:rPr lang="it-IT" sz="5400" dirty="0" smtClean="0">
                <a:latin typeface="Arial (Body)"/>
                <a:ea typeface="Calibri" panose="020F0502020204030204" pitchFamily="34" charset="0"/>
                <a:cs typeface="Times New Roman" panose="02020603050405020304" pitchFamily="18" charset="0"/>
              </a:rPr>
              <a:t>Tính độ lớn lực F?</a:t>
            </a:r>
            <a:endParaRPr lang="en-US" sz="4800" dirty="0">
              <a:effectLst/>
              <a:latin typeface="Arial (Body)"/>
              <a:ea typeface="Calibri" panose="020F0502020204030204" pitchFamily="34" charset="0"/>
              <a:cs typeface="Times New Roman" panose="02020603050405020304" pitchFamily="18" charset="0"/>
            </a:endParaRPr>
          </a:p>
        </p:txBody>
      </p:sp>
      <p:sp>
        <p:nvSpPr>
          <p:cNvPr id="4" name="Cube 3"/>
          <p:cNvSpPr/>
          <p:nvPr/>
        </p:nvSpPr>
        <p:spPr>
          <a:xfrm>
            <a:off x="5376580" y="5410200"/>
            <a:ext cx="597500" cy="532578"/>
          </a:xfrm>
          <a:prstGeom prst="cub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4"/>
          <p:cNvCxnSpPr/>
          <p:nvPr/>
        </p:nvCxnSpPr>
        <p:spPr>
          <a:xfrm>
            <a:off x="5711263" y="5702927"/>
            <a:ext cx="2116271" cy="26438"/>
          </a:xfrm>
          <a:prstGeom prst="straightConnector1">
            <a:avLst/>
          </a:prstGeom>
          <a:ln w="101600">
            <a:solidFill>
              <a:schemeClr val="accent1"/>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6" name="Object 5"/>
          <p:cNvGraphicFramePr>
            <a:graphicFrameLocks noChangeAspect="1"/>
          </p:cNvGraphicFramePr>
          <p:nvPr>
            <p:extLst>
              <p:ext uri="{D42A27DB-BD31-4B8C-83A1-F6EECF244321}">
                <p14:modId xmlns:p14="http://schemas.microsoft.com/office/powerpoint/2010/main" xmlns="" val="1207685329"/>
              </p:ext>
            </p:extLst>
          </p:nvPr>
        </p:nvGraphicFramePr>
        <p:xfrm>
          <a:off x="6507900" y="4822825"/>
          <a:ext cx="785813" cy="1174750"/>
        </p:xfrm>
        <a:graphic>
          <a:graphicData uri="http://schemas.openxmlformats.org/presentationml/2006/ole">
            <p:oleObj spid="_x0000_s6212" name="Equation" r:id="rId4" imgW="177480" imgH="266400" progId="Equation.3">
              <p:embed/>
            </p:oleObj>
          </a:graphicData>
        </a:graphic>
      </p:graphicFrame>
    </p:spTree>
    <p:extLst>
      <p:ext uri="{BB962C8B-B14F-4D97-AF65-F5344CB8AC3E}">
        <p14:creationId xmlns:p14="http://schemas.microsoft.com/office/powerpoint/2010/main" xmlns="" val="12987283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99213" cy="539646"/>
          </a:xfrm>
        </p:spPr>
        <p:txBody>
          <a:bodyPr>
            <a:normAutofit fontScale="90000"/>
          </a:bodyPr>
          <a:lstStyle/>
          <a:p>
            <a:r>
              <a:rPr lang="en-US" b="1" dirty="0" smtClean="0">
                <a:solidFill>
                  <a:srgbClr val="FF0000"/>
                </a:solidFill>
                <a:effectLst>
                  <a:outerShdw blurRad="38100" dist="38100" dir="2700000" algn="tl">
                    <a:srgbClr val="000000">
                      <a:alpha val="43137"/>
                    </a:srgbClr>
                  </a:outerShdw>
                </a:effectLst>
              </a:rPr>
              <a:t>VD3</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59763" y="770926"/>
            <a:ext cx="11437496" cy="5629874"/>
          </a:xfrm>
        </p:spPr>
        <p:txBody>
          <a:bodyPr>
            <a:noAutofit/>
          </a:bodyPr>
          <a:lstStyle/>
          <a:p>
            <a:pPr marL="0" lvl="0" indent="0" algn="just">
              <a:lnSpc>
                <a:spcPct val="150000"/>
              </a:lnSpc>
              <a:spcBef>
                <a:spcPts val="1200"/>
              </a:spcBef>
              <a:spcAft>
                <a:spcPts val="600"/>
              </a:spcAft>
              <a:buNone/>
              <a:tabLst>
                <a:tab pos="571500" algn="l"/>
              </a:tabLst>
            </a:pPr>
            <a:r>
              <a:rPr lang="it-IT" sz="5400" dirty="0">
                <a:latin typeface="Arial (Body)"/>
                <a:ea typeface="Calibri" panose="020F0502020204030204" pitchFamily="34" charset="0"/>
                <a:cs typeface="Times New Roman" panose="02020603050405020304" pitchFamily="18" charset="0"/>
              </a:rPr>
              <a:t>Một vật </a:t>
            </a:r>
            <a:r>
              <a:rPr lang="it-IT" sz="5400" dirty="0" smtClean="0">
                <a:latin typeface="Arial (Body)"/>
                <a:ea typeface="Calibri" panose="020F0502020204030204" pitchFamily="34" charset="0"/>
                <a:cs typeface="Times New Roman" panose="02020603050405020304" pitchFamily="18" charset="0"/>
              </a:rPr>
              <a:t>2 kg được </a:t>
            </a:r>
            <a:r>
              <a:rPr lang="it-IT" sz="5400" dirty="0">
                <a:latin typeface="Arial (Body)"/>
                <a:ea typeface="Calibri" panose="020F0502020204030204" pitchFamily="34" charset="0"/>
                <a:cs typeface="Times New Roman" panose="02020603050405020304" pitchFamily="18" charset="0"/>
              </a:rPr>
              <a:t>tăng tốc </a:t>
            </a:r>
            <a:r>
              <a:rPr lang="it-IT" sz="5400" dirty="0" smtClean="0">
                <a:latin typeface="Arial (Body)"/>
                <a:ea typeface="Calibri" panose="020F0502020204030204" pitchFamily="34" charset="0"/>
                <a:cs typeface="Times New Roman" panose="02020603050405020304" pitchFamily="18" charset="0"/>
              </a:rPr>
              <a:t>bằng một lực F làm tốc độ tăng từ 20 </a:t>
            </a:r>
            <a:r>
              <a:rPr lang="it-IT" sz="5400" baseline="30000" dirty="0">
                <a:latin typeface="Arial (Body)"/>
                <a:ea typeface="Calibri" panose="020F0502020204030204" pitchFamily="34" charset="0"/>
                <a:cs typeface="Times New Roman" panose="02020603050405020304" pitchFamily="18" charset="0"/>
              </a:rPr>
              <a:t>m</a:t>
            </a:r>
            <a:r>
              <a:rPr lang="it-IT" sz="5400" dirty="0">
                <a:latin typeface="Arial (Body)"/>
                <a:ea typeface="Calibri" panose="020F0502020204030204" pitchFamily="34" charset="0"/>
                <a:cs typeface="Times New Roman" panose="02020603050405020304" pitchFamily="18" charset="0"/>
              </a:rPr>
              <a:t>/</a:t>
            </a:r>
            <a:r>
              <a:rPr lang="it-IT" sz="5400" baseline="-25000" dirty="0">
                <a:latin typeface="Arial (Body)"/>
                <a:ea typeface="Calibri" panose="020F0502020204030204" pitchFamily="34" charset="0"/>
                <a:cs typeface="Times New Roman" panose="02020603050405020304" pitchFamily="18" charset="0"/>
              </a:rPr>
              <a:t>s</a:t>
            </a:r>
            <a:r>
              <a:rPr lang="it-IT" sz="5400" dirty="0">
                <a:latin typeface="Arial (Body)"/>
                <a:ea typeface="Calibri" panose="020F0502020204030204" pitchFamily="34" charset="0"/>
                <a:cs typeface="Times New Roman" panose="02020603050405020304" pitchFamily="18" charset="0"/>
              </a:rPr>
              <a:t> </a:t>
            </a:r>
            <a:r>
              <a:rPr lang="it-IT" sz="5400" dirty="0" smtClean="0">
                <a:latin typeface="Arial (Body)"/>
                <a:ea typeface="Calibri" panose="020F0502020204030204" pitchFamily="34" charset="0"/>
                <a:cs typeface="Times New Roman" panose="02020603050405020304" pitchFamily="18" charset="0"/>
              </a:rPr>
              <a:t>đạt </a:t>
            </a:r>
            <a:r>
              <a:rPr lang="it-IT" sz="5400" dirty="0">
                <a:latin typeface="Arial (Body)"/>
                <a:ea typeface="Calibri" panose="020F0502020204030204" pitchFamily="34" charset="0"/>
                <a:cs typeface="Times New Roman" panose="02020603050405020304" pitchFamily="18" charset="0"/>
              </a:rPr>
              <a:t>đến </a:t>
            </a:r>
            <a:r>
              <a:rPr lang="it-IT" sz="5400" dirty="0" smtClean="0">
                <a:latin typeface="Arial (Body)"/>
                <a:ea typeface="Calibri" panose="020F0502020204030204" pitchFamily="34" charset="0"/>
                <a:cs typeface="Times New Roman" panose="02020603050405020304" pitchFamily="18" charset="0"/>
              </a:rPr>
              <a:t>50 </a:t>
            </a:r>
            <a:r>
              <a:rPr lang="it-IT" sz="5400" baseline="30000" dirty="0">
                <a:latin typeface="Arial (Body)"/>
                <a:ea typeface="Calibri" panose="020F0502020204030204" pitchFamily="34" charset="0"/>
                <a:cs typeface="Times New Roman" panose="02020603050405020304" pitchFamily="18" charset="0"/>
              </a:rPr>
              <a:t>m</a:t>
            </a:r>
            <a:r>
              <a:rPr lang="it-IT" sz="5400" dirty="0">
                <a:latin typeface="Arial (Body)"/>
                <a:ea typeface="Calibri" panose="020F0502020204030204" pitchFamily="34" charset="0"/>
                <a:cs typeface="Times New Roman" panose="02020603050405020304" pitchFamily="18" charset="0"/>
              </a:rPr>
              <a:t>/</a:t>
            </a:r>
            <a:r>
              <a:rPr lang="it-IT" sz="5400" baseline="-25000" dirty="0">
                <a:latin typeface="Arial (Body)"/>
                <a:ea typeface="Calibri" panose="020F0502020204030204" pitchFamily="34" charset="0"/>
                <a:cs typeface="Times New Roman" panose="02020603050405020304" pitchFamily="18" charset="0"/>
              </a:rPr>
              <a:t>s</a:t>
            </a:r>
            <a:r>
              <a:rPr lang="it-IT" sz="5400" dirty="0">
                <a:latin typeface="Arial (Body)"/>
                <a:ea typeface="Calibri" panose="020F0502020204030204" pitchFamily="34" charset="0"/>
                <a:cs typeface="Times New Roman" panose="02020603050405020304" pitchFamily="18" charset="0"/>
              </a:rPr>
              <a:t> </a:t>
            </a:r>
            <a:r>
              <a:rPr lang="it-IT" sz="5400" dirty="0" smtClean="0">
                <a:latin typeface="Arial (Body)"/>
                <a:ea typeface="Calibri" panose="020F0502020204030204" pitchFamily="34" charset="0"/>
                <a:cs typeface="Times New Roman" panose="02020603050405020304" pitchFamily="18" charset="0"/>
              </a:rPr>
              <a:t>và dịch chuyển 3 m. Tính độ lớn lực F?</a:t>
            </a:r>
            <a:endParaRPr lang="en-US" sz="4800" dirty="0">
              <a:effectLst/>
              <a:latin typeface="Arial (Body)"/>
              <a:ea typeface="Calibri" panose="020F0502020204030204" pitchFamily="34" charset="0"/>
              <a:cs typeface="Times New Roman" panose="02020603050405020304" pitchFamily="18" charset="0"/>
            </a:endParaRPr>
          </a:p>
        </p:txBody>
      </p:sp>
      <p:sp>
        <p:nvSpPr>
          <p:cNvPr id="4" name="Cube 3"/>
          <p:cNvSpPr/>
          <p:nvPr/>
        </p:nvSpPr>
        <p:spPr>
          <a:xfrm>
            <a:off x="8336280" y="5425439"/>
            <a:ext cx="466390" cy="456497"/>
          </a:xfrm>
          <a:prstGeom prst="cub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4"/>
          <p:cNvCxnSpPr/>
          <p:nvPr/>
        </p:nvCxnSpPr>
        <p:spPr>
          <a:xfrm flipH="1">
            <a:off x="5196840" y="5731287"/>
            <a:ext cx="3307080" cy="497567"/>
          </a:xfrm>
          <a:prstGeom prst="straightConnector1">
            <a:avLst/>
          </a:prstGeom>
          <a:ln w="101600">
            <a:solidFill>
              <a:schemeClr val="accent1"/>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6" name="Object 5"/>
          <p:cNvGraphicFramePr>
            <a:graphicFrameLocks noChangeAspect="1"/>
          </p:cNvGraphicFramePr>
          <p:nvPr>
            <p:extLst>
              <p:ext uri="{D42A27DB-BD31-4B8C-83A1-F6EECF244321}">
                <p14:modId xmlns:p14="http://schemas.microsoft.com/office/powerpoint/2010/main" xmlns="" val="3432709374"/>
              </p:ext>
            </p:extLst>
          </p:nvPr>
        </p:nvGraphicFramePr>
        <p:xfrm>
          <a:off x="6086131" y="5143911"/>
          <a:ext cx="785813" cy="1174750"/>
        </p:xfrm>
        <a:graphic>
          <a:graphicData uri="http://schemas.openxmlformats.org/presentationml/2006/ole">
            <p:oleObj spid="_x0000_s7236" name="Equation" r:id="rId4" imgW="177480" imgH="266400" progId="Equation.3">
              <p:embed/>
            </p:oleObj>
          </a:graphicData>
        </a:graphic>
      </p:graphicFrame>
    </p:spTree>
    <p:extLst>
      <p:ext uri="{BB962C8B-B14F-4D97-AF65-F5344CB8AC3E}">
        <p14:creationId xmlns:p14="http://schemas.microsoft.com/office/powerpoint/2010/main" xmlns="" val="25205112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p:nvPr/>
        </p:nvSpPr>
        <p:spPr>
          <a:xfrm>
            <a:off x="7446168" y="5677488"/>
            <a:ext cx="596393" cy="596393"/>
          </a:xfrm>
          <a:prstGeom prst="ellipse">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0" y="1"/>
            <a:ext cx="1723869" cy="539646"/>
          </a:xfrm>
        </p:spPr>
        <p:txBody>
          <a:bodyPr>
            <a:normAutofit fontScale="90000"/>
          </a:bodyPr>
          <a:lstStyle/>
          <a:p>
            <a:r>
              <a:rPr lang="en-US" b="1" dirty="0" smtClean="0">
                <a:solidFill>
                  <a:srgbClr val="FF0000"/>
                </a:solidFill>
                <a:effectLst>
                  <a:outerShdw blurRad="38100" dist="38100" dir="2700000" algn="tl">
                    <a:srgbClr val="000000">
                      <a:alpha val="43137"/>
                    </a:srgbClr>
                  </a:outerShdw>
                </a:effectLst>
              </a:rPr>
              <a:t>VD4</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59763" y="770926"/>
            <a:ext cx="11437496" cy="5629874"/>
          </a:xfrm>
        </p:spPr>
        <p:txBody>
          <a:bodyPr>
            <a:noAutofit/>
          </a:bodyPr>
          <a:lstStyle/>
          <a:p>
            <a:pPr marL="0" indent="0" algn="just">
              <a:lnSpc>
                <a:spcPct val="150000"/>
              </a:lnSpc>
              <a:buNone/>
            </a:pPr>
            <a:r>
              <a:rPr lang="it-IT" sz="4800" dirty="0"/>
              <a:t>Một hòn bi </a:t>
            </a:r>
            <a:r>
              <a:rPr lang="it-IT" sz="4800" dirty="0" smtClean="0"/>
              <a:t>khối lượng 1 g </a:t>
            </a:r>
            <a:r>
              <a:rPr lang="it-IT" sz="4800" dirty="0"/>
              <a:t>đang đứng yên thì </a:t>
            </a:r>
            <a:r>
              <a:rPr lang="it-IT" sz="4800" dirty="0" smtClean="0"/>
              <a:t>chịu một lực 20 N tác động làm cho nó bắt đầu chuyển động nhanh dần. </a:t>
            </a:r>
            <a:r>
              <a:rPr lang="it-IT" sz="4800" dirty="0"/>
              <a:t>Tính quãng đường viên bi đi được </a:t>
            </a:r>
            <a:r>
              <a:rPr lang="it-IT" sz="4800" dirty="0" smtClean="0"/>
              <a:t>sau 3 giây kể từ lúc lực bắt đầu tác động?</a:t>
            </a:r>
            <a:endParaRPr lang="en-US" sz="4800" dirty="0"/>
          </a:p>
        </p:txBody>
      </p:sp>
      <p:cxnSp>
        <p:nvCxnSpPr>
          <p:cNvPr id="5" name="Straight Arrow Connector 4"/>
          <p:cNvCxnSpPr/>
          <p:nvPr/>
        </p:nvCxnSpPr>
        <p:spPr>
          <a:xfrm>
            <a:off x="7783903" y="5985455"/>
            <a:ext cx="2116271" cy="26438"/>
          </a:xfrm>
          <a:prstGeom prst="straightConnector1">
            <a:avLst/>
          </a:prstGeom>
          <a:ln w="101600">
            <a:solidFill>
              <a:schemeClr val="accent1"/>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6" name="Object 5"/>
          <p:cNvGraphicFramePr>
            <a:graphicFrameLocks noChangeAspect="1"/>
          </p:cNvGraphicFramePr>
          <p:nvPr>
            <p:extLst>
              <p:ext uri="{D42A27DB-BD31-4B8C-83A1-F6EECF244321}">
                <p14:modId xmlns:p14="http://schemas.microsoft.com/office/powerpoint/2010/main" xmlns="" val="2698907257"/>
              </p:ext>
            </p:extLst>
          </p:nvPr>
        </p:nvGraphicFramePr>
        <p:xfrm>
          <a:off x="8580540" y="5105353"/>
          <a:ext cx="785813" cy="1174750"/>
        </p:xfrm>
        <a:graphic>
          <a:graphicData uri="http://schemas.openxmlformats.org/presentationml/2006/ole">
            <p:oleObj spid="_x0000_s8260" name="Equation" r:id="rId4" imgW="177480" imgH="266400" progId="Equation.3">
              <p:embed/>
            </p:oleObj>
          </a:graphicData>
        </a:graphic>
      </p:graphicFrame>
    </p:spTree>
    <p:extLst>
      <p:ext uri="{BB962C8B-B14F-4D97-AF65-F5344CB8AC3E}">
        <p14:creationId xmlns:p14="http://schemas.microsoft.com/office/powerpoint/2010/main" xmlns="" val="7844966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693889" cy="539646"/>
          </a:xfrm>
        </p:spPr>
        <p:txBody>
          <a:bodyPr>
            <a:normAutofit fontScale="90000"/>
          </a:bodyPr>
          <a:lstStyle/>
          <a:p>
            <a:r>
              <a:rPr lang="en-US" b="1" dirty="0" smtClean="0">
                <a:solidFill>
                  <a:srgbClr val="FF0000"/>
                </a:solidFill>
                <a:effectLst>
                  <a:outerShdw blurRad="38100" dist="38100" dir="2700000" algn="tl">
                    <a:srgbClr val="000000">
                      <a:alpha val="43137"/>
                    </a:srgbClr>
                  </a:outerShdw>
                </a:effectLst>
              </a:rPr>
              <a:t>VD5</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584616" y="755936"/>
            <a:ext cx="11122703" cy="5629874"/>
          </a:xfrm>
        </p:spPr>
        <p:txBody>
          <a:bodyPr>
            <a:noAutofit/>
          </a:bodyPr>
          <a:lstStyle/>
          <a:p>
            <a:pPr marL="0" indent="0" algn="just">
              <a:lnSpc>
                <a:spcPct val="150000"/>
              </a:lnSpc>
              <a:buNone/>
            </a:pPr>
            <a:r>
              <a:rPr lang="en-US" sz="4400" dirty="0" err="1" smtClean="0">
                <a:latin typeface="Arial (Body)"/>
              </a:rPr>
              <a:t>Tác</a:t>
            </a:r>
            <a:r>
              <a:rPr lang="en-US" sz="4400" dirty="0" smtClean="0">
                <a:latin typeface="Arial (Body)"/>
              </a:rPr>
              <a:t> </a:t>
            </a:r>
            <a:r>
              <a:rPr lang="en-US" sz="4400" dirty="0" err="1" smtClean="0">
                <a:latin typeface="Arial (Body)"/>
              </a:rPr>
              <a:t>động</a:t>
            </a:r>
            <a:r>
              <a:rPr lang="en-US" sz="4400" dirty="0" smtClean="0">
                <a:latin typeface="Arial (Body)"/>
              </a:rPr>
              <a:t> </a:t>
            </a:r>
            <a:r>
              <a:rPr lang="en-US" sz="4400" dirty="0" err="1" smtClean="0">
                <a:latin typeface="Arial (Body)"/>
              </a:rPr>
              <a:t>một</a:t>
            </a:r>
            <a:r>
              <a:rPr lang="en-US" sz="4400" dirty="0" smtClean="0">
                <a:latin typeface="Arial (Body)"/>
              </a:rPr>
              <a:t> </a:t>
            </a:r>
            <a:r>
              <a:rPr lang="en-US" sz="4400" dirty="0" err="1" smtClean="0">
                <a:latin typeface="Arial (Body)"/>
              </a:rPr>
              <a:t>lực</a:t>
            </a:r>
            <a:r>
              <a:rPr lang="en-US" sz="4400" dirty="0" smtClean="0">
                <a:latin typeface="Arial (Body)"/>
              </a:rPr>
              <a:t> </a:t>
            </a:r>
            <a:r>
              <a:rPr lang="en-US" sz="4400" dirty="0" err="1" smtClean="0">
                <a:latin typeface="Arial (Body)"/>
              </a:rPr>
              <a:t>lên</a:t>
            </a:r>
            <a:r>
              <a:rPr lang="en-US" sz="4400" dirty="0" smtClean="0">
                <a:latin typeface="Arial (Body)"/>
              </a:rPr>
              <a:t> m</a:t>
            </a:r>
            <a:r>
              <a:rPr lang="vi-VN" sz="4400" dirty="0" smtClean="0">
                <a:latin typeface="Arial (Body)"/>
              </a:rPr>
              <a:t>ột </a:t>
            </a:r>
            <a:r>
              <a:rPr lang="vi-VN" sz="4400" dirty="0">
                <a:latin typeface="Arial (Body)"/>
              </a:rPr>
              <a:t>vật </a:t>
            </a:r>
            <a:r>
              <a:rPr lang="en-US" sz="4400" dirty="0" err="1" smtClean="0">
                <a:latin typeface="Arial (Body)"/>
              </a:rPr>
              <a:t>làm</a:t>
            </a:r>
            <a:r>
              <a:rPr lang="en-US" sz="4400" dirty="0" smtClean="0">
                <a:latin typeface="Arial (Body)"/>
              </a:rPr>
              <a:t> </a:t>
            </a:r>
            <a:r>
              <a:rPr lang="en-US" sz="4400" dirty="0" err="1" smtClean="0">
                <a:latin typeface="Arial (Body)"/>
              </a:rPr>
              <a:t>nó</a:t>
            </a:r>
            <a:r>
              <a:rPr lang="en-US" sz="4400" dirty="0" smtClean="0">
                <a:latin typeface="Arial (Body)"/>
              </a:rPr>
              <a:t> </a:t>
            </a:r>
            <a:r>
              <a:rPr lang="vi-VN" sz="4400" dirty="0" smtClean="0">
                <a:latin typeface="Arial (Body)"/>
              </a:rPr>
              <a:t>tăng </a:t>
            </a:r>
            <a:r>
              <a:rPr lang="vi-VN" sz="4400" dirty="0">
                <a:latin typeface="Arial (Body)"/>
              </a:rPr>
              <a:t>tốc </a:t>
            </a:r>
            <a:r>
              <a:rPr lang="vi-VN" sz="4400" dirty="0" smtClean="0">
                <a:latin typeface="Arial (Body)"/>
              </a:rPr>
              <a:t>từ </a:t>
            </a:r>
            <a:r>
              <a:rPr lang="en-US" sz="4400" dirty="0" smtClean="0">
                <a:latin typeface="Arial (Body)"/>
              </a:rPr>
              <a:t>10 </a:t>
            </a:r>
            <a:r>
              <a:rPr lang="en-US" sz="4400" baseline="30000" dirty="0" smtClean="0">
                <a:latin typeface="Arial (Body)"/>
              </a:rPr>
              <a:t>m</a:t>
            </a:r>
            <a:r>
              <a:rPr lang="en-US" sz="4400" dirty="0" smtClean="0">
                <a:latin typeface="Arial (Body)"/>
              </a:rPr>
              <a:t>/</a:t>
            </a:r>
            <a:r>
              <a:rPr lang="en-US" sz="4400" baseline="-25000" dirty="0" smtClean="0">
                <a:latin typeface="Arial (Body)"/>
              </a:rPr>
              <a:t>s</a:t>
            </a:r>
            <a:r>
              <a:rPr lang="vi-VN" sz="4400" dirty="0" smtClean="0">
                <a:latin typeface="Arial (Body)"/>
              </a:rPr>
              <a:t> </a:t>
            </a:r>
            <a:r>
              <a:rPr lang="vi-VN" sz="4400" dirty="0">
                <a:latin typeface="Arial (Body)"/>
              </a:rPr>
              <a:t>đạt đến tốc độ 20 </a:t>
            </a:r>
            <a:r>
              <a:rPr lang="vi-VN" sz="4400" baseline="30000" dirty="0">
                <a:latin typeface="Arial (Body)"/>
              </a:rPr>
              <a:t>m</a:t>
            </a:r>
            <a:r>
              <a:rPr lang="vi-VN" sz="4400" dirty="0">
                <a:latin typeface="Arial (Body)"/>
              </a:rPr>
              <a:t>/</a:t>
            </a:r>
            <a:r>
              <a:rPr lang="vi-VN" sz="4400" baseline="-25000" dirty="0">
                <a:latin typeface="Arial (Body)"/>
              </a:rPr>
              <a:t>s</a:t>
            </a:r>
            <a:r>
              <a:rPr lang="vi-VN" sz="4400" dirty="0">
                <a:latin typeface="Arial (Body)"/>
              </a:rPr>
              <a:t> trong vòng 0,4 s. </a:t>
            </a:r>
            <a:r>
              <a:rPr lang="en-US" sz="4400" dirty="0" err="1" smtClean="0">
                <a:latin typeface="Arial (Body)"/>
              </a:rPr>
              <a:t>Tính</a:t>
            </a:r>
            <a:r>
              <a:rPr lang="en-US" sz="4400" dirty="0" smtClean="0">
                <a:latin typeface="Arial (Body)"/>
              </a:rPr>
              <a:t> </a:t>
            </a:r>
            <a:r>
              <a:rPr lang="en-US" sz="4400" dirty="0" err="1" smtClean="0">
                <a:latin typeface="Arial (Body)"/>
              </a:rPr>
              <a:t>độ</a:t>
            </a:r>
            <a:r>
              <a:rPr lang="en-US" sz="4400" dirty="0" smtClean="0">
                <a:latin typeface="Arial (Body)"/>
              </a:rPr>
              <a:t> </a:t>
            </a:r>
            <a:r>
              <a:rPr lang="en-US" sz="4400" dirty="0" err="1" smtClean="0">
                <a:latin typeface="Arial (Body)"/>
              </a:rPr>
              <a:t>lớn</a:t>
            </a:r>
            <a:r>
              <a:rPr lang="en-US" sz="4400" dirty="0" smtClean="0">
                <a:latin typeface="Arial (Body)"/>
              </a:rPr>
              <a:t> </a:t>
            </a:r>
            <a:r>
              <a:rPr lang="en-US" sz="4400" dirty="0" err="1" smtClean="0">
                <a:latin typeface="Arial (Body)"/>
              </a:rPr>
              <a:t>lực</a:t>
            </a:r>
            <a:r>
              <a:rPr lang="en-US" sz="4400" dirty="0" smtClean="0">
                <a:latin typeface="Arial (Body)"/>
              </a:rPr>
              <a:t> </a:t>
            </a:r>
            <a:r>
              <a:rPr lang="en-US" sz="4400" dirty="0" err="1" smtClean="0">
                <a:latin typeface="Arial (Body)"/>
              </a:rPr>
              <a:t>đó</a:t>
            </a:r>
            <a:r>
              <a:rPr lang="vi-VN" sz="4400" dirty="0" smtClean="0">
                <a:latin typeface="Arial (Body)"/>
              </a:rPr>
              <a:t>?</a:t>
            </a:r>
            <a:r>
              <a:rPr lang="en-US" sz="4400" dirty="0" smtClean="0">
                <a:latin typeface="Arial (Body)"/>
              </a:rPr>
              <a:t> </a:t>
            </a:r>
            <a:r>
              <a:rPr lang="en-US" sz="4400" dirty="0" err="1" smtClean="0">
                <a:latin typeface="Arial (Body)"/>
              </a:rPr>
              <a:t>Biết</a:t>
            </a:r>
            <a:r>
              <a:rPr lang="en-US" sz="4400" dirty="0" smtClean="0">
                <a:latin typeface="Arial (Body)"/>
              </a:rPr>
              <a:t> </a:t>
            </a:r>
            <a:r>
              <a:rPr lang="en-US" sz="4400" dirty="0" err="1" smtClean="0">
                <a:latin typeface="Arial (Body)"/>
              </a:rPr>
              <a:t>rằng</a:t>
            </a:r>
            <a:r>
              <a:rPr lang="en-US" sz="4400" dirty="0" smtClean="0">
                <a:latin typeface="Arial (Body)"/>
              </a:rPr>
              <a:t> </a:t>
            </a:r>
            <a:r>
              <a:rPr lang="en-US" sz="4400" dirty="0" err="1" smtClean="0">
                <a:latin typeface="Arial (Body)"/>
              </a:rPr>
              <a:t>vật</a:t>
            </a:r>
            <a:r>
              <a:rPr lang="en-US" sz="4400" dirty="0" smtClean="0">
                <a:latin typeface="Arial (Body)"/>
              </a:rPr>
              <a:t> </a:t>
            </a:r>
            <a:r>
              <a:rPr lang="en-US" sz="4400" dirty="0" err="1" smtClean="0">
                <a:latin typeface="Arial (Body)"/>
              </a:rPr>
              <a:t>nặng</a:t>
            </a:r>
            <a:r>
              <a:rPr lang="en-US" sz="4400" dirty="0" smtClean="0">
                <a:latin typeface="Arial (Body)"/>
              </a:rPr>
              <a:t> 2 kg.</a:t>
            </a:r>
            <a:endParaRPr lang="en-US" sz="4400" dirty="0">
              <a:latin typeface="Arial (Body)"/>
            </a:endParaRPr>
          </a:p>
        </p:txBody>
      </p:sp>
      <p:sp>
        <p:nvSpPr>
          <p:cNvPr id="4" name="Cube 3"/>
          <p:cNvSpPr/>
          <p:nvPr/>
        </p:nvSpPr>
        <p:spPr>
          <a:xfrm>
            <a:off x="8151512" y="5181600"/>
            <a:ext cx="597500" cy="532578"/>
          </a:xfrm>
          <a:prstGeom prst="cub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4"/>
          <p:cNvCxnSpPr/>
          <p:nvPr/>
        </p:nvCxnSpPr>
        <p:spPr>
          <a:xfrm flipH="1" flipV="1">
            <a:off x="6066639" y="5508849"/>
            <a:ext cx="2308542" cy="1"/>
          </a:xfrm>
          <a:prstGeom prst="straightConnector1">
            <a:avLst/>
          </a:prstGeom>
          <a:ln w="101600">
            <a:solidFill>
              <a:schemeClr val="accent6">
                <a:lumMod val="60000"/>
                <a:lumOff val="40000"/>
              </a:schemeClr>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6" name="Object 5"/>
          <p:cNvGraphicFramePr>
            <a:graphicFrameLocks noChangeAspect="1"/>
          </p:cNvGraphicFramePr>
          <p:nvPr>
            <p:extLst>
              <p:ext uri="{D42A27DB-BD31-4B8C-83A1-F6EECF244321}">
                <p14:modId xmlns:p14="http://schemas.microsoft.com/office/powerpoint/2010/main" xmlns="" val="2269912473"/>
              </p:ext>
            </p:extLst>
          </p:nvPr>
        </p:nvGraphicFramePr>
        <p:xfrm>
          <a:off x="7205670" y="4538631"/>
          <a:ext cx="785813" cy="1174750"/>
        </p:xfrm>
        <a:graphic>
          <a:graphicData uri="http://schemas.openxmlformats.org/presentationml/2006/ole">
            <p:oleObj spid="_x0000_s9282" name="Equation" r:id="rId4" imgW="177480" imgH="266400" progId="Equation.3">
              <p:embed/>
            </p:oleObj>
          </a:graphicData>
        </a:graphic>
      </p:graphicFrame>
    </p:spTree>
    <p:extLst>
      <p:ext uri="{BB962C8B-B14F-4D97-AF65-F5344CB8AC3E}">
        <p14:creationId xmlns:p14="http://schemas.microsoft.com/office/powerpoint/2010/main" xmlns="" val="33037617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693889" cy="539646"/>
          </a:xfrm>
        </p:spPr>
        <p:txBody>
          <a:bodyPr>
            <a:normAutofit fontScale="90000"/>
          </a:bodyPr>
          <a:lstStyle/>
          <a:p>
            <a:r>
              <a:rPr lang="en-US" b="1" dirty="0" smtClean="0">
                <a:solidFill>
                  <a:srgbClr val="FF0000"/>
                </a:solidFill>
                <a:effectLst>
                  <a:outerShdw blurRad="38100" dist="38100" dir="2700000" algn="tl">
                    <a:srgbClr val="000000">
                      <a:alpha val="43137"/>
                    </a:srgbClr>
                  </a:outerShdw>
                </a:effectLst>
              </a:rPr>
              <a:t>VD6</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584616" y="755936"/>
            <a:ext cx="11122703" cy="3577367"/>
          </a:xfrm>
        </p:spPr>
        <p:txBody>
          <a:bodyPr>
            <a:noAutofit/>
          </a:bodyPr>
          <a:lstStyle/>
          <a:p>
            <a:pPr marL="0" indent="0" algn="just">
              <a:lnSpc>
                <a:spcPct val="150000"/>
              </a:lnSpc>
              <a:buNone/>
            </a:pPr>
            <a:r>
              <a:rPr lang="en-US" sz="4400" dirty="0" err="1" smtClean="0">
                <a:latin typeface="Arial (Body)"/>
              </a:rPr>
              <a:t>Một</a:t>
            </a:r>
            <a:r>
              <a:rPr lang="en-US" sz="4400" dirty="0" smtClean="0">
                <a:latin typeface="Arial (Body)"/>
              </a:rPr>
              <a:t> </a:t>
            </a:r>
            <a:r>
              <a:rPr lang="en-US" sz="4400" dirty="0" err="1" smtClean="0">
                <a:latin typeface="Arial (Body)"/>
              </a:rPr>
              <a:t>vật</a:t>
            </a:r>
            <a:r>
              <a:rPr lang="en-US" sz="4400" dirty="0" smtClean="0">
                <a:latin typeface="Arial (Body)"/>
              </a:rPr>
              <a:t> </a:t>
            </a:r>
            <a:r>
              <a:rPr lang="en-US" sz="4400" dirty="0" err="1" smtClean="0">
                <a:latin typeface="Arial (Body)"/>
              </a:rPr>
              <a:t>rơi</a:t>
            </a:r>
            <a:r>
              <a:rPr lang="en-US" sz="4400" dirty="0" smtClean="0">
                <a:latin typeface="Arial (Body)"/>
              </a:rPr>
              <a:t> </a:t>
            </a:r>
            <a:r>
              <a:rPr lang="en-US" sz="4400" dirty="0" err="1" smtClean="0">
                <a:latin typeface="Arial (Body)"/>
              </a:rPr>
              <a:t>tự</a:t>
            </a:r>
            <a:r>
              <a:rPr lang="en-US" sz="4400" dirty="0" smtClean="0">
                <a:latin typeface="Arial (Body)"/>
              </a:rPr>
              <a:t> do </a:t>
            </a:r>
            <a:r>
              <a:rPr lang="en-US" sz="4400" dirty="0" err="1" smtClean="0">
                <a:latin typeface="Arial (Body)"/>
              </a:rPr>
              <a:t>chịu</a:t>
            </a:r>
            <a:r>
              <a:rPr lang="en-US" sz="4400" dirty="0" smtClean="0">
                <a:latin typeface="Arial (Body)"/>
              </a:rPr>
              <a:t> </a:t>
            </a:r>
            <a:r>
              <a:rPr lang="en-US" sz="4400" dirty="0" err="1" smtClean="0">
                <a:latin typeface="Arial (Body)"/>
              </a:rPr>
              <a:t>tác</a:t>
            </a:r>
            <a:r>
              <a:rPr lang="en-US" sz="4400" dirty="0" smtClean="0">
                <a:latin typeface="Arial (Body)"/>
              </a:rPr>
              <a:t> </a:t>
            </a:r>
            <a:r>
              <a:rPr lang="en-US" sz="4400" dirty="0" err="1" smtClean="0">
                <a:latin typeface="Arial (Body)"/>
              </a:rPr>
              <a:t>dụng</a:t>
            </a:r>
            <a:r>
              <a:rPr lang="en-US" sz="4400" dirty="0" smtClean="0">
                <a:latin typeface="Arial (Body)"/>
              </a:rPr>
              <a:t> </a:t>
            </a:r>
            <a:r>
              <a:rPr lang="en-US" sz="4400" dirty="0" err="1" smtClean="0">
                <a:latin typeface="Arial (Body)"/>
              </a:rPr>
              <a:t>của</a:t>
            </a:r>
            <a:r>
              <a:rPr lang="en-US" sz="4400" dirty="0" smtClean="0">
                <a:latin typeface="Arial (Body)"/>
              </a:rPr>
              <a:t> </a:t>
            </a:r>
            <a:r>
              <a:rPr lang="en-US" sz="4400" dirty="0" err="1" smtClean="0">
                <a:latin typeface="Arial (Body)"/>
              </a:rPr>
              <a:t>trọng</a:t>
            </a:r>
            <a:r>
              <a:rPr lang="en-US" sz="4400" dirty="0" smtClean="0">
                <a:latin typeface="Arial (Body)"/>
              </a:rPr>
              <a:t> </a:t>
            </a:r>
            <a:r>
              <a:rPr lang="en-US" sz="4400" dirty="0" err="1" smtClean="0">
                <a:latin typeface="Arial (Body)"/>
              </a:rPr>
              <a:t>lực</a:t>
            </a:r>
            <a:r>
              <a:rPr lang="en-US" sz="4400" dirty="0" smtClean="0">
                <a:latin typeface="Arial (Body)"/>
              </a:rPr>
              <a:t> F</a:t>
            </a:r>
            <a:r>
              <a:rPr lang="en-US" sz="4400" baseline="-25000" dirty="0" smtClean="0">
                <a:latin typeface="Arial (Body)"/>
              </a:rPr>
              <a:t>G</a:t>
            </a:r>
            <a:r>
              <a:rPr lang="en-US" sz="4400" dirty="0" smtClean="0">
                <a:latin typeface="Arial (Body)"/>
              </a:rPr>
              <a:t> = 65 N. </a:t>
            </a:r>
            <a:r>
              <a:rPr lang="en-US" sz="4400" dirty="0" err="1" smtClean="0">
                <a:latin typeface="Arial (Body)"/>
              </a:rPr>
              <a:t>Tính</a:t>
            </a:r>
            <a:r>
              <a:rPr lang="en-US" sz="4400" dirty="0" smtClean="0">
                <a:latin typeface="Arial (Body)"/>
              </a:rPr>
              <a:t> </a:t>
            </a:r>
            <a:r>
              <a:rPr lang="en-US" sz="4400" dirty="0" err="1" smtClean="0">
                <a:latin typeface="Arial (Body)"/>
              </a:rPr>
              <a:t>khối</a:t>
            </a:r>
            <a:r>
              <a:rPr lang="en-US" sz="4400" dirty="0" smtClean="0">
                <a:latin typeface="Arial (Body)"/>
              </a:rPr>
              <a:t> </a:t>
            </a:r>
            <a:r>
              <a:rPr lang="en-US" sz="4400" dirty="0" err="1" smtClean="0">
                <a:latin typeface="Arial (Body)"/>
              </a:rPr>
              <a:t>lượng</a:t>
            </a:r>
            <a:r>
              <a:rPr lang="en-US" sz="4400" dirty="0" smtClean="0">
                <a:latin typeface="Arial (Body)"/>
              </a:rPr>
              <a:t> </a:t>
            </a:r>
            <a:r>
              <a:rPr lang="en-US" sz="4400" dirty="0" err="1" smtClean="0">
                <a:latin typeface="Arial (Body)"/>
              </a:rPr>
              <a:t>vật</a:t>
            </a:r>
            <a:r>
              <a:rPr lang="en-US" sz="4400" dirty="0" smtClean="0">
                <a:latin typeface="Arial (Body)"/>
              </a:rPr>
              <a:t>. </a:t>
            </a:r>
            <a:r>
              <a:rPr lang="en-US" sz="4400" dirty="0" err="1" smtClean="0">
                <a:latin typeface="Arial (Body)"/>
              </a:rPr>
              <a:t>Biết</a:t>
            </a:r>
            <a:r>
              <a:rPr lang="en-US" sz="4400" dirty="0" smtClean="0">
                <a:latin typeface="Arial (Body)"/>
              </a:rPr>
              <a:t> </a:t>
            </a:r>
            <a:r>
              <a:rPr lang="en-US" sz="4400" dirty="0" err="1" smtClean="0">
                <a:latin typeface="Arial (Body)"/>
              </a:rPr>
              <a:t>gia</a:t>
            </a:r>
            <a:r>
              <a:rPr lang="en-US" sz="4400" dirty="0" smtClean="0">
                <a:latin typeface="Arial (Body)"/>
              </a:rPr>
              <a:t> </a:t>
            </a:r>
            <a:r>
              <a:rPr lang="en-US" sz="4400" dirty="0" err="1" smtClean="0">
                <a:latin typeface="Arial (Body)"/>
              </a:rPr>
              <a:t>tốc</a:t>
            </a:r>
            <a:r>
              <a:rPr lang="en-US" sz="4400" dirty="0" smtClean="0">
                <a:latin typeface="Arial (Body)"/>
              </a:rPr>
              <a:t> </a:t>
            </a:r>
            <a:r>
              <a:rPr lang="en-US" sz="4400" dirty="0" err="1" smtClean="0">
                <a:latin typeface="Arial (Body)"/>
              </a:rPr>
              <a:t>rơi</a:t>
            </a:r>
            <a:r>
              <a:rPr lang="en-US" sz="4400" dirty="0" smtClean="0">
                <a:latin typeface="Arial (Body)"/>
              </a:rPr>
              <a:t> </a:t>
            </a:r>
            <a:r>
              <a:rPr lang="en-US" sz="4400" dirty="0" err="1" smtClean="0">
                <a:latin typeface="Arial (Body)"/>
              </a:rPr>
              <a:t>tự</a:t>
            </a:r>
            <a:r>
              <a:rPr lang="en-US" sz="4400" dirty="0" smtClean="0">
                <a:latin typeface="Arial (Body)"/>
              </a:rPr>
              <a:t> do </a:t>
            </a:r>
            <a:r>
              <a:rPr lang="en-US" sz="4400" dirty="0" err="1" smtClean="0">
                <a:latin typeface="Arial (Body)"/>
              </a:rPr>
              <a:t>là</a:t>
            </a:r>
            <a:r>
              <a:rPr lang="en-US" sz="4400" dirty="0" smtClean="0">
                <a:latin typeface="Arial (Body)"/>
              </a:rPr>
              <a:t> a = g = 10 m/s</a:t>
            </a:r>
            <a:r>
              <a:rPr lang="en-US" sz="4400" baseline="30000" dirty="0" smtClean="0">
                <a:latin typeface="Arial (Body)"/>
              </a:rPr>
              <a:t>2</a:t>
            </a:r>
            <a:endParaRPr lang="en-US" sz="4400" dirty="0">
              <a:latin typeface="Arial (Body)"/>
            </a:endParaRPr>
          </a:p>
        </p:txBody>
      </p:sp>
      <p:sp>
        <p:nvSpPr>
          <p:cNvPr id="4" name="Cube 3"/>
          <p:cNvSpPr/>
          <p:nvPr/>
        </p:nvSpPr>
        <p:spPr>
          <a:xfrm>
            <a:off x="9264032" y="3650610"/>
            <a:ext cx="597500" cy="532578"/>
          </a:xfrm>
          <a:prstGeom prst="cub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4"/>
          <p:cNvCxnSpPr/>
          <p:nvPr/>
        </p:nvCxnSpPr>
        <p:spPr>
          <a:xfrm flipH="1">
            <a:off x="9509760" y="4015331"/>
            <a:ext cx="0" cy="2217829"/>
          </a:xfrm>
          <a:prstGeom prst="straightConnector1">
            <a:avLst/>
          </a:prstGeom>
          <a:ln w="101600">
            <a:solidFill>
              <a:schemeClr val="accent5">
                <a:lumMod val="60000"/>
                <a:lumOff val="40000"/>
              </a:schemeClr>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6" name="Object 5"/>
          <p:cNvGraphicFramePr>
            <a:graphicFrameLocks noChangeAspect="1"/>
          </p:cNvGraphicFramePr>
          <p:nvPr>
            <p:extLst>
              <p:ext uri="{D42A27DB-BD31-4B8C-83A1-F6EECF244321}">
                <p14:modId xmlns:p14="http://schemas.microsoft.com/office/powerpoint/2010/main" xmlns="" val="640898238"/>
              </p:ext>
            </p:extLst>
          </p:nvPr>
        </p:nvGraphicFramePr>
        <p:xfrm>
          <a:off x="9562782" y="4479116"/>
          <a:ext cx="803396" cy="1000697"/>
        </p:xfrm>
        <a:graphic>
          <a:graphicData uri="http://schemas.openxmlformats.org/presentationml/2006/ole">
            <p:oleObj spid="_x0000_s11374" name="Equation" r:id="rId3" imgW="203040" imgH="253800" progId="Equation.3">
              <p:embed/>
            </p:oleObj>
          </a:graphicData>
        </a:graphic>
      </p:graphicFrame>
      <p:cxnSp>
        <p:nvCxnSpPr>
          <p:cNvPr id="10" name="Straight Arrow Connector 9"/>
          <p:cNvCxnSpPr/>
          <p:nvPr/>
        </p:nvCxnSpPr>
        <p:spPr>
          <a:xfrm flipH="1">
            <a:off x="8979867" y="4358812"/>
            <a:ext cx="0" cy="1241303"/>
          </a:xfrm>
          <a:prstGeom prst="straightConnector1">
            <a:avLst/>
          </a:prstGeom>
          <a:ln w="101600">
            <a:solidFill>
              <a:srgbClr val="FF00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1" name="Object 10"/>
          <p:cNvGraphicFramePr>
            <a:graphicFrameLocks noChangeAspect="1"/>
          </p:cNvGraphicFramePr>
          <p:nvPr>
            <p:extLst>
              <p:ext uri="{D42A27DB-BD31-4B8C-83A1-F6EECF244321}">
                <p14:modId xmlns:p14="http://schemas.microsoft.com/office/powerpoint/2010/main" xmlns="" val="2777371071"/>
              </p:ext>
            </p:extLst>
          </p:nvPr>
        </p:nvGraphicFramePr>
        <p:xfrm>
          <a:off x="7245683" y="4532581"/>
          <a:ext cx="1681163" cy="893763"/>
        </p:xfrm>
        <a:graphic>
          <a:graphicData uri="http://schemas.openxmlformats.org/presentationml/2006/ole">
            <p:oleObj spid="_x0000_s11375" name="Equation" r:id="rId4" imgW="380880" imgH="203040" progId="Equation.3">
              <p:embed/>
            </p:oleObj>
          </a:graphicData>
        </a:graphic>
      </p:graphicFrame>
    </p:spTree>
    <p:extLst>
      <p:ext uri="{BB962C8B-B14F-4D97-AF65-F5344CB8AC3E}">
        <p14:creationId xmlns:p14="http://schemas.microsoft.com/office/powerpoint/2010/main" xmlns="" val="34667265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5362" name="Picture 2" descr="http://www.siyavula.com/gr7-9-websites/natural-sciences/gr9/images/gr9ec01-gd-0021.png"/>
          <p:cNvPicPr>
            <a:picLocks noGrp="1" noChangeAspect="1" noChangeArrowheads="1"/>
          </p:cNvPicPr>
          <p:nvPr>
            <p:ph idx="1"/>
          </p:nvPr>
        </p:nvPicPr>
        <p:blipFill>
          <a:blip r:embed="rId2">
            <a:extLst>
              <a:ext uri="{28A0092B-C50C-407E-A947-70E740481C1C}">
                <a14:useLocalDpi xmlns:a14="http://schemas.microsoft.com/office/drawing/2010/main" xmlns="" val="0"/>
              </a:ext>
            </a:extLst>
          </a:blip>
          <a:srcRect/>
          <a:stretch>
            <a:fillRect/>
          </a:stretch>
        </p:blipFill>
        <p:spPr bwMode="auto">
          <a:xfrm>
            <a:off x="919671" y="242461"/>
            <a:ext cx="10664892" cy="618563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3221046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5033905" y="2950672"/>
            <a:ext cx="579817" cy="429136"/>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4"/>
          <p:cNvCxnSpPr/>
          <p:nvPr/>
        </p:nvCxnSpPr>
        <p:spPr>
          <a:xfrm flipV="1">
            <a:off x="5416250" y="1284790"/>
            <a:ext cx="2260585" cy="1876720"/>
          </a:xfrm>
          <a:prstGeom prst="straightConnector1">
            <a:avLst/>
          </a:prstGeom>
          <a:ln w="101600">
            <a:solidFill>
              <a:schemeClr val="accent1"/>
            </a:solidFill>
            <a:headEnd type="none" w="sm" len="sm"/>
            <a:tailEnd type="stealth"/>
          </a:ln>
          <a:scene3d>
            <a:camera prst="orthographicFront"/>
            <a:lightRig rig="threePt" dir="t"/>
          </a:scene3d>
          <a:sp3d>
            <a:bevelT w="101600" prst="riblet"/>
          </a:sp3d>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1"/>
            <a:ext cx="1693889" cy="539646"/>
          </a:xfrm>
        </p:spPr>
        <p:txBody>
          <a:bodyPr>
            <a:normAutofit fontScale="90000"/>
          </a:bodyPr>
          <a:lstStyle/>
          <a:p>
            <a:r>
              <a:rPr lang="en-US" b="1" dirty="0" smtClean="0">
                <a:solidFill>
                  <a:srgbClr val="FF0000"/>
                </a:solidFill>
                <a:effectLst>
                  <a:outerShdw blurRad="38100" dist="38100" dir="2700000" algn="tl">
                    <a:srgbClr val="000000">
                      <a:alpha val="43137"/>
                    </a:srgbClr>
                  </a:outerShdw>
                </a:effectLst>
              </a:rPr>
              <a:t>VD7</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94677" y="4002374"/>
            <a:ext cx="11287594" cy="3267856"/>
          </a:xfrm>
        </p:spPr>
        <p:txBody>
          <a:bodyPr>
            <a:noAutofit/>
          </a:bodyPr>
          <a:lstStyle/>
          <a:p>
            <a:pPr marL="0" indent="0" algn="just">
              <a:lnSpc>
                <a:spcPct val="150000"/>
              </a:lnSpc>
              <a:buNone/>
            </a:pPr>
            <a:r>
              <a:rPr lang="en-US" sz="4000" dirty="0" err="1" smtClean="0">
                <a:latin typeface="Arial (Body)"/>
              </a:rPr>
              <a:t>Tác</a:t>
            </a:r>
            <a:r>
              <a:rPr lang="en-US" sz="4000" dirty="0" smtClean="0">
                <a:latin typeface="Arial (Body)"/>
              </a:rPr>
              <a:t> </a:t>
            </a:r>
            <a:r>
              <a:rPr lang="en-US" sz="4000" dirty="0" err="1" smtClean="0">
                <a:latin typeface="Arial (Body)"/>
              </a:rPr>
              <a:t>động</a:t>
            </a:r>
            <a:r>
              <a:rPr lang="en-US" sz="4000" dirty="0" smtClean="0">
                <a:latin typeface="Arial (Body)"/>
              </a:rPr>
              <a:t> 2 </a:t>
            </a:r>
            <a:r>
              <a:rPr lang="en-US" sz="4000" dirty="0" err="1" smtClean="0">
                <a:latin typeface="Arial (Body)"/>
              </a:rPr>
              <a:t>lực</a:t>
            </a:r>
            <a:r>
              <a:rPr lang="en-US" sz="4000" dirty="0" smtClean="0">
                <a:latin typeface="Arial (Body)"/>
              </a:rPr>
              <a:t> F</a:t>
            </a:r>
            <a:r>
              <a:rPr lang="en-US" sz="4000" baseline="-25000" dirty="0" smtClean="0">
                <a:latin typeface="Arial (Body)"/>
              </a:rPr>
              <a:t>1</a:t>
            </a:r>
            <a:r>
              <a:rPr lang="en-US" sz="4000" dirty="0" smtClean="0">
                <a:latin typeface="Arial (Body)"/>
              </a:rPr>
              <a:t> = 10 N  </a:t>
            </a:r>
            <a:r>
              <a:rPr lang="en-US" sz="4000" dirty="0" err="1" smtClean="0">
                <a:latin typeface="Arial (Body)"/>
              </a:rPr>
              <a:t>và</a:t>
            </a:r>
            <a:r>
              <a:rPr lang="en-US" sz="4000" dirty="0" smtClean="0">
                <a:latin typeface="Arial (Body)"/>
              </a:rPr>
              <a:t> F</a:t>
            </a:r>
            <a:r>
              <a:rPr lang="en-US" sz="4000" baseline="-25000" dirty="0" smtClean="0">
                <a:latin typeface="Arial (Body)"/>
              </a:rPr>
              <a:t>2</a:t>
            </a:r>
            <a:r>
              <a:rPr lang="en-US" sz="4000" dirty="0" smtClean="0">
                <a:latin typeface="Arial (Body)"/>
              </a:rPr>
              <a:t> = 30 N </a:t>
            </a:r>
            <a:r>
              <a:rPr lang="en-US" sz="4000" dirty="0" err="1" smtClean="0">
                <a:latin typeface="Arial (Body)"/>
              </a:rPr>
              <a:t>lên</a:t>
            </a:r>
            <a:r>
              <a:rPr lang="en-US" sz="4000" dirty="0" smtClean="0">
                <a:latin typeface="Arial (Body)"/>
              </a:rPr>
              <a:t> m</a:t>
            </a:r>
            <a:r>
              <a:rPr lang="vi-VN" sz="4000" dirty="0" smtClean="0">
                <a:latin typeface="Arial (Body)"/>
              </a:rPr>
              <a:t>ột </a:t>
            </a:r>
            <a:r>
              <a:rPr lang="vi-VN" sz="4000" dirty="0">
                <a:latin typeface="Arial (Body)"/>
              </a:rPr>
              <a:t>vật </a:t>
            </a:r>
            <a:r>
              <a:rPr lang="en-US" sz="4000" dirty="0" smtClean="0">
                <a:latin typeface="Arial (Body)"/>
              </a:rPr>
              <a:t>2 kg </a:t>
            </a:r>
            <a:r>
              <a:rPr lang="en-US" sz="4000" dirty="0" err="1" smtClean="0">
                <a:latin typeface="Arial (Body)"/>
              </a:rPr>
              <a:t>như</a:t>
            </a:r>
            <a:r>
              <a:rPr lang="en-US" sz="4000" dirty="0" smtClean="0">
                <a:latin typeface="Arial (Body)"/>
              </a:rPr>
              <a:t> </a:t>
            </a:r>
            <a:r>
              <a:rPr lang="en-US" sz="4000" dirty="0" err="1" smtClean="0">
                <a:latin typeface="Arial (Body)"/>
              </a:rPr>
              <a:t>hình</a:t>
            </a:r>
            <a:r>
              <a:rPr lang="en-US" sz="4000" dirty="0" smtClean="0">
                <a:latin typeface="Arial (Body)"/>
              </a:rPr>
              <a:t> </a:t>
            </a:r>
            <a:r>
              <a:rPr lang="en-US" sz="4000" dirty="0" err="1" smtClean="0">
                <a:latin typeface="Arial (Body)"/>
              </a:rPr>
              <a:t>vẽ</a:t>
            </a:r>
            <a:r>
              <a:rPr lang="en-US" sz="4000" dirty="0" smtClean="0">
                <a:latin typeface="Arial (Body)"/>
              </a:rPr>
              <a:t> </a:t>
            </a:r>
            <a:r>
              <a:rPr lang="en-US" sz="4000" dirty="0" err="1" smtClean="0">
                <a:latin typeface="Arial (Body)"/>
              </a:rPr>
              <a:t>thì</a:t>
            </a:r>
            <a:r>
              <a:rPr lang="en-US" sz="4000" dirty="0" smtClean="0">
                <a:latin typeface="Arial (Body)"/>
              </a:rPr>
              <a:t> </a:t>
            </a:r>
            <a:r>
              <a:rPr lang="en-US" sz="4000" dirty="0" err="1" smtClean="0">
                <a:latin typeface="Arial (Body)"/>
              </a:rPr>
              <a:t>gia</a:t>
            </a:r>
            <a:r>
              <a:rPr lang="en-US" sz="4000" dirty="0" smtClean="0">
                <a:latin typeface="Arial (Body)"/>
              </a:rPr>
              <a:t> </a:t>
            </a:r>
            <a:r>
              <a:rPr lang="en-US" sz="4000" dirty="0" err="1" smtClean="0">
                <a:latin typeface="Arial (Body)"/>
              </a:rPr>
              <a:t>tốc</a:t>
            </a:r>
            <a:r>
              <a:rPr lang="en-US" sz="4000" dirty="0" smtClean="0">
                <a:latin typeface="Arial (Body)"/>
              </a:rPr>
              <a:t> </a:t>
            </a:r>
            <a:r>
              <a:rPr lang="en-US" sz="4000" dirty="0" err="1" smtClean="0">
                <a:latin typeface="Arial (Body)"/>
              </a:rPr>
              <a:t>vật</a:t>
            </a:r>
            <a:r>
              <a:rPr lang="en-US" sz="4000" dirty="0" smtClean="0">
                <a:latin typeface="Arial (Body)"/>
              </a:rPr>
              <a:t> </a:t>
            </a:r>
            <a:r>
              <a:rPr lang="en-US" sz="4000" dirty="0" err="1" smtClean="0">
                <a:latin typeface="Arial (Body)"/>
              </a:rPr>
              <a:t>nhận</a:t>
            </a:r>
            <a:r>
              <a:rPr lang="en-US" sz="4000" dirty="0" smtClean="0">
                <a:latin typeface="Arial (Body)"/>
              </a:rPr>
              <a:t> </a:t>
            </a:r>
            <a:r>
              <a:rPr lang="en-US" sz="4000" dirty="0" err="1" smtClean="0">
                <a:latin typeface="Arial (Body)"/>
              </a:rPr>
              <a:t>được</a:t>
            </a:r>
            <a:r>
              <a:rPr lang="en-US" sz="4000" dirty="0" smtClean="0">
                <a:latin typeface="Arial (Body)"/>
              </a:rPr>
              <a:t> </a:t>
            </a:r>
            <a:r>
              <a:rPr lang="en-US" sz="4000" dirty="0" err="1" smtClean="0">
                <a:latin typeface="Arial (Body)"/>
              </a:rPr>
              <a:t>là</a:t>
            </a:r>
            <a:r>
              <a:rPr lang="en-US" sz="4000" dirty="0" smtClean="0">
                <a:latin typeface="Arial (Body)"/>
              </a:rPr>
              <a:t> </a:t>
            </a:r>
            <a:r>
              <a:rPr lang="en-US" sz="4000" dirty="0" err="1" smtClean="0">
                <a:latin typeface="Arial (Body)"/>
              </a:rPr>
              <a:t>bao</a:t>
            </a:r>
            <a:r>
              <a:rPr lang="en-US" sz="4000" dirty="0" smtClean="0">
                <a:latin typeface="Arial (Body)"/>
              </a:rPr>
              <a:t> </a:t>
            </a:r>
            <a:r>
              <a:rPr lang="en-US" sz="4000" dirty="0" err="1" smtClean="0">
                <a:latin typeface="Arial (Body)"/>
              </a:rPr>
              <a:t>nhiêu</a:t>
            </a:r>
            <a:r>
              <a:rPr lang="en-US" sz="4000" dirty="0" smtClean="0">
                <a:latin typeface="Arial (Body)"/>
              </a:rPr>
              <a:t> </a:t>
            </a:r>
            <a:r>
              <a:rPr lang="en-US" sz="4000" dirty="0" err="1" smtClean="0">
                <a:latin typeface="Arial (Body)"/>
              </a:rPr>
              <a:t>và</a:t>
            </a:r>
            <a:r>
              <a:rPr lang="en-US" sz="4000" dirty="0" smtClean="0">
                <a:latin typeface="Arial (Body)"/>
              </a:rPr>
              <a:t> </a:t>
            </a:r>
            <a:r>
              <a:rPr lang="en-US" sz="4000" dirty="0" err="1" smtClean="0">
                <a:latin typeface="Arial (Body)"/>
              </a:rPr>
              <a:t>hướng</a:t>
            </a:r>
            <a:r>
              <a:rPr lang="en-US" sz="4000" dirty="0" smtClean="0">
                <a:latin typeface="Arial (Body)"/>
              </a:rPr>
              <a:t> </a:t>
            </a:r>
            <a:r>
              <a:rPr lang="en-US" sz="4000" dirty="0" err="1" smtClean="0">
                <a:latin typeface="Arial (Body)"/>
              </a:rPr>
              <a:t>nào</a:t>
            </a:r>
            <a:r>
              <a:rPr lang="en-US" sz="4000" dirty="0" smtClean="0">
                <a:latin typeface="Arial (Body)"/>
              </a:rPr>
              <a:t>?</a:t>
            </a:r>
            <a:endParaRPr lang="en-US" sz="4000" dirty="0">
              <a:latin typeface="Arial (Body)"/>
            </a:endParaRPr>
          </a:p>
        </p:txBody>
      </p:sp>
      <p:cxnSp>
        <p:nvCxnSpPr>
          <p:cNvPr id="4" name="Straight Arrow Connector 3"/>
          <p:cNvCxnSpPr/>
          <p:nvPr/>
        </p:nvCxnSpPr>
        <p:spPr>
          <a:xfrm flipV="1">
            <a:off x="5327257" y="2351179"/>
            <a:ext cx="880376" cy="729306"/>
          </a:xfrm>
          <a:prstGeom prst="straightConnector1">
            <a:avLst/>
          </a:prstGeom>
          <a:ln w="101600">
            <a:solidFill>
              <a:srgbClr val="FFC000"/>
            </a:solidFill>
            <a:headEnd type="none" w="sm" len="sm"/>
            <a:tailEnd type="stealth"/>
          </a:ln>
          <a:scene3d>
            <a:camera prst="orthographicFront"/>
            <a:lightRig rig="threePt" dir="t"/>
          </a:scene3d>
          <a:sp3d>
            <a:bevelT w="101600" prst="riblet"/>
          </a:sp3d>
        </p:spPr>
        <p:style>
          <a:lnRef idx="1">
            <a:schemeClr val="accent1"/>
          </a:lnRef>
          <a:fillRef idx="0">
            <a:schemeClr val="accent1"/>
          </a:fillRef>
          <a:effectRef idx="0">
            <a:schemeClr val="accent1"/>
          </a:effectRef>
          <a:fontRef idx="minor">
            <a:schemeClr val="tx1"/>
          </a:fontRef>
        </p:style>
      </p:cxnSp>
      <p:graphicFrame>
        <p:nvGraphicFramePr>
          <p:cNvPr id="18" name="Object 17"/>
          <p:cNvGraphicFramePr>
            <a:graphicFrameLocks noChangeAspect="1"/>
          </p:cNvGraphicFramePr>
          <p:nvPr>
            <p:extLst>
              <p:ext uri="{D42A27DB-BD31-4B8C-83A1-F6EECF244321}">
                <p14:modId xmlns:p14="http://schemas.microsoft.com/office/powerpoint/2010/main" xmlns="" val="3423711930"/>
              </p:ext>
            </p:extLst>
          </p:nvPr>
        </p:nvGraphicFramePr>
        <p:xfrm>
          <a:off x="5050490" y="1576615"/>
          <a:ext cx="731520" cy="1062774"/>
        </p:xfrm>
        <a:graphic>
          <a:graphicData uri="http://schemas.openxmlformats.org/presentationml/2006/ole">
            <p:oleObj spid="_x0000_s2185" name="Equation" r:id="rId3" imgW="164880" imgH="241200" progId="Equation.3">
              <p:embed/>
            </p:oleObj>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xmlns="" val="3113283572"/>
              </p:ext>
            </p:extLst>
          </p:nvPr>
        </p:nvGraphicFramePr>
        <p:xfrm>
          <a:off x="7372350" y="1676400"/>
          <a:ext cx="787400" cy="1063625"/>
        </p:xfrm>
        <a:graphic>
          <a:graphicData uri="http://schemas.openxmlformats.org/presentationml/2006/ole">
            <p:oleObj spid="_x0000_s2186" name="Equation" r:id="rId4" imgW="177480" imgH="241200" progId="Equation.3">
              <p:embed/>
            </p:oleObj>
          </a:graphicData>
        </a:graphic>
      </p:graphicFrame>
    </p:spTree>
    <p:extLst>
      <p:ext uri="{BB962C8B-B14F-4D97-AF65-F5344CB8AC3E}">
        <p14:creationId xmlns:p14="http://schemas.microsoft.com/office/powerpoint/2010/main" xmlns="" val="8262651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4803022" y="1678621"/>
            <a:ext cx="579817" cy="429136"/>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4"/>
          <p:cNvCxnSpPr/>
          <p:nvPr/>
        </p:nvCxnSpPr>
        <p:spPr>
          <a:xfrm flipV="1">
            <a:off x="5184719" y="1893987"/>
            <a:ext cx="3822121" cy="0"/>
          </a:xfrm>
          <a:prstGeom prst="straightConnector1">
            <a:avLst/>
          </a:prstGeom>
          <a:ln w="101600">
            <a:solidFill>
              <a:schemeClr val="accent1"/>
            </a:solidFill>
            <a:headEnd type="none" w="sm" len="sm"/>
            <a:tailEnd type="stealth"/>
          </a:ln>
          <a:scene3d>
            <a:camera prst="orthographicFront"/>
            <a:lightRig rig="threePt" dir="t"/>
          </a:scene3d>
          <a:sp3d>
            <a:bevelT w="101600" prst="riblet"/>
          </a:sp3d>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1"/>
            <a:ext cx="1693889" cy="539646"/>
          </a:xfrm>
        </p:spPr>
        <p:txBody>
          <a:bodyPr>
            <a:normAutofit fontScale="90000"/>
          </a:bodyPr>
          <a:lstStyle/>
          <a:p>
            <a:r>
              <a:rPr lang="en-US" b="1" dirty="0" smtClean="0">
                <a:solidFill>
                  <a:srgbClr val="FF0000"/>
                </a:solidFill>
                <a:effectLst>
                  <a:outerShdw blurRad="38100" dist="38100" dir="2700000" algn="tl">
                    <a:srgbClr val="000000">
                      <a:alpha val="43137"/>
                    </a:srgbClr>
                  </a:outerShdw>
                </a:effectLst>
              </a:rPr>
              <a:t>VD8</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94677" y="3849974"/>
            <a:ext cx="11287594" cy="3267856"/>
          </a:xfrm>
        </p:spPr>
        <p:txBody>
          <a:bodyPr>
            <a:noAutofit/>
          </a:bodyPr>
          <a:lstStyle/>
          <a:p>
            <a:pPr marL="0" indent="0" algn="just">
              <a:lnSpc>
                <a:spcPct val="150000"/>
              </a:lnSpc>
              <a:buNone/>
            </a:pPr>
            <a:r>
              <a:rPr lang="en-US" sz="4000" dirty="0" err="1" smtClean="0">
                <a:latin typeface="Arial (Body)"/>
              </a:rPr>
              <a:t>Tác</a:t>
            </a:r>
            <a:r>
              <a:rPr lang="en-US" sz="4000" dirty="0" smtClean="0">
                <a:latin typeface="Arial (Body)"/>
              </a:rPr>
              <a:t> </a:t>
            </a:r>
            <a:r>
              <a:rPr lang="en-US" sz="4000" dirty="0" err="1" smtClean="0">
                <a:latin typeface="Arial (Body)"/>
              </a:rPr>
              <a:t>động</a:t>
            </a:r>
            <a:r>
              <a:rPr lang="en-US" sz="4000" dirty="0" smtClean="0">
                <a:latin typeface="Arial (Body)"/>
              </a:rPr>
              <a:t> 2 </a:t>
            </a:r>
            <a:r>
              <a:rPr lang="en-US" sz="4000" dirty="0" err="1" smtClean="0">
                <a:latin typeface="Arial (Body)"/>
              </a:rPr>
              <a:t>lực</a:t>
            </a:r>
            <a:r>
              <a:rPr lang="en-US" sz="4000" dirty="0" smtClean="0">
                <a:latin typeface="Arial (Body)"/>
              </a:rPr>
              <a:t> F</a:t>
            </a:r>
            <a:r>
              <a:rPr lang="en-US" sz="4000" baseline="-25000" dirty="0" smtClean="0">
                <a:latin typeface="Arial (Body)"/>
              </a:rPr>
              <a:t>1</a:t>
            </a:r>
            <a:r>
              <a:rPr lang="en-US" sz="4000" dirty="0" smtClean="0">
                <a:latin typeface="Arial (Body)"/>
              </a:rPr>
              <a:t> = 10 N  </a:t>
            </a:r>
            <a:r>
              <a:rPr lang="en-US" sz="4000" dirty="0" err="1" smtClean="0">
                <a:latin typeface="Arial (Body)"/>
              </a:rPr>
              <a:t>và</a:t>
            </a:r>
            <a:r>
              <a:rPr lang="en-US" sz="4000" dirty="0" smtClean="0">
                <a:latin typeface="Arial (Body)"/>
              </a:rPr>
              <a:t> F</a:t>
            </a:r>
            <a:r>
              <a:rPr lang="en-US" sz="4000" baseline="-25000" dirty="0" smtClean="0">
                <a:latin typeface="Arial (Body)"/>
              </a:rPr>
              <a:t>2</a:t>
            </a:r>
            <a:r>
              <a:rPr lang="en-US" sz="4000" dirty="0" smtClean="0">
                <a:latin typeface="Arial (Body)"/>
              </a:rPr>
              <a:t> = 30 N </a:t>
            </a:r>
            <a:r>
              <a:rPr lang="en-US" sz="4000" dirty="0" err="1" smtClean="0">
                <a:latin typeface="Arial (Body)"/>
              </a:rPr>
              <a:t>lên</a:t>
            </a:r>
            <a:r>
              <a:rPr lang="en-US" sz="4000" dirty="0" smtClean="0">
                <a:latin typeface="Arial (Body)"/>
              </a:rPr>
              <a:t> m</a:t>
            </a:r>
            <a:r>
              <a:rPr lang="vi-VN" sz="4000" dirty="0" smtClean="0">
                <a:latin typeface="Arial (Body)"/>
              </a:rPr>
              <a:t>ột </a:t>
            </a:r>
            <a:r>
              <a:rPr lang="vi-VN" sz="4000" dirty="0">
                <a:latin typeface="Arial (Body)"/>
              </a:rPr>
              <a:t>vật </a:t>
            </a:r>
            <a:r>
              <a:rPr lang="en-US" sz="4000" dirty="0">
                <a:latin typeface="Arial (Body)"/>
              </a:rPr>
              <a:t>4</a:t>
            </a:r>
            <a:r>
              <a:rPr lang="en-US" sz="4000" dirty="0" smtClean="0">
                <a:latin typeface="Arial (Body)"/>
              </a:rPr>
              <a:t> kg </a:t>
            </a:r>
            <a:r>
              <a:rPr lang="en-US" sz="4000" dirty="0" err="1" smtClean="0">
                <a:latin typeface="Arial (Body)"/>
              </a:rPr>
              <a:t>như</a:t>
            </a:r>
            <a:r>
              <a:rPr lang="en-US" sz="4000" dirty="0" smtClean="0">
                <a:latin typeface="Arial (Body)"/>
              </a:rPr>
              <a:t> </a:t>
            </a:r>
            <a:r>
              <a:rPr lang="en-US" sz="4000" dirty="0" err="1" smtClean="0">
                <a:latin typeface="Arial (Body)"/>
              </a:rPr>
              <a:t>hình</a:t>
            </a:r>
            <a:r>
              <a:rPr lang="en-US" sz="4000" dirty="0" smtClean="0">
                <a:latin typeface="Arial (Body)"/>
              </a:rPr>
              <a:t> </a:t>
            </a:r>
            <a:r>
              <a:rPr lang="en-US" sz="4000" dirty="0" err="1" smtClean="0">
                <a:latin typeface="Arial (Body)"/>
              </a:rPr>
              <a:t>vẽ</a:t>
            </a:r>
            <a:r>
              <a:rPr lang="en-US" sz="4000" dirty="0" smtClean="0">
                <a:latin typeface="Arial (Body)"/>
              </a:rPr>
              <a:t> </a:t>
            </a:r>
            <a:r>
              <a:rPr lang="en-US" sz="4000" dirty="0" err="1" smtClean="0">
                <a:latin typeface="Arial (Body)"/>
              </a:rPr>
              <a:t>thì</a:t>
            </a:r>
            <a:r>
              <a:rPr lang="en-US" sz="4000" dirty="0" smtClean="0">
                <a:latin typeface="Arial (Body)"/>
              </a:rPr>
              <a:t> </a:t>
            </a:r>
            <a:r>
              <a:rPr lang="en-US" sz="4000" dirty="0" err="1" smtClean="0">
                <a:latin typeface="Arial (Body)"/>
              </a:rPr>
              <a:t>gia</a:t>
            </a:r>
            <a:r>
              <a:rPr lang="en-US" sz="4000" dirty="0" smtClean="0">
                <a:latin typeface="Arial (Body)"/>
              </a:rPr>
              <a:t> </a:t>
            </a:r>
            <a:r>
              <a:rPr lang="en-US" sz="4000" dirty="0" err="1" smtClean="0">
                <a:latin typeface="Arial (Body)"/>
              </a:rPr>
              <a:t>tốc</a:t>
            </a:r>
            <a:r>
              <a:rPr lang="en-US" sz="4000" dirty="0" smtClean="0">
                <a:latin typeface="Arial (Body)"/>
              </a:rPr>
              <a:t> </a:t>
            </a:r>
            <a:r>
              <a:rPr lang="en-US" sz="4000" dirty="0" err="1" smtClean="0">
                <a:latin typeface="Arial (Body)"/>
              </a:rPr>
              <a:t>vật</a:t>
            </a:r>
            <a:r>
              <a:rPr lang="en-US" sz="4000" dirty="0" smtClean="0">
                <a:latin typeface="Arial (Body)"/>
              </a:rPr>
              <a:t> </a:t>
            </a:r>
            <a:r>
              <a:rPr lang="en-US" sz="4000" dirty="0" err="1" smtClean="0">
                <a:latin typeface="Arial (Body)"/>
              </a:rPr>
              <a:t>nhận</a:t>
            </a:r>
            <a:r>
              <a:rPr lang="en-US" sz="4000" dirty="0" smtClean="0">
                <a:latin typeface="Arial (Body)"/>
              </a:rPr>
              <a:t> </a:t>
            </a:r>
            <a:r>
              <a:rPr lang="en-US" sz="4000" dirty="0" err="1" smtClean="0">
                <a:latin typeface="Arial (Body)"/>
              </a:rPr>
              <a:t>được</a:t>
            </a:r>
            <a:r>
              <a:rPr lang="en-US" sz="4000" dirty="0" smtClean="0">
                <a:latin typeface="Arial (Body)"/>
              </a:rPr>
              <a:t> </a:t>
            </a:r>
            <a:r>
              <a:rPr lang="en-US" sz="4000" dirty="0" err="1" smtClean="0">
                <a:latin typeface="Arial (Body)"/>
              </a:rPr>
              <a:t>là</a:t>
            </a:r>
            <a:r>
              <a:rPr lang="en-US" sz="4000" dirty="0" smtClean="0">
                <a:latin typeface="Arial (Body)"/>
              </a:rPr>
              <a:t> </a:t>
            </a:r>
            <a:r>
              <a:rPr lang="en-US" sz="4000" dirty="0" err="1" smtClean="0">
                <a:latin typeface="Arial (Body)"/>
              </a:rPr>
              <a:t>bao</a:t>
            </a:r>
            <a:r>
              <a:rPr lang="en-US" sz="4000" dirty="0" smtClean="0">
                <a:latin typeface="Arial (Body)"/>
              </a:rPr>
              <a:t> </a:t>
            </a:r>
            <a:r>
              <a:rPr lang="en-US" sz="4000" dirty="0" err="1" smtClean="0">
                <a:latin typeface="Arial (Body)"/>
              </a:rPr>
              <a:t>nhiêu</a:t>
            </a:r>
            <a:r>
              <a:rPr lang="en-US" sz="4000" dirty="0" smtClean="0">
                <a:latin typeface="Arial (Body)"/>
              </a:rPr>
              <a:t> </a:t>
            </a:r>
            <a:r>
              <a:rPr lang="en-US" sz="4000" dirty="0" err="1" smtClean="0">
                <a:latin typeface="Arial (Body)"/>
              </a:rPr>
              <a:t>và</a:t>
            </a:r>
            <a:r>
              <a:rPr lang="en-US" sz="4000" dirty="0" smtClean="0">
                <a:latin typeface="Arial (Body)"/>
              </a:rPr>
              <a:t> </a:t>
            </a:r>
            <a:r>
              <a:rPr lang="en-US" sz="4000" dirty="0" err="1" smtClean="0">
                <a:latin typeface="Arial (Body)"/>
              </a:rPr>
              <a:t>hướng</a:t>
            </a:r>
            <a:r>
              <a:rPr lang="en-US" sz="4000" dirty="0" smtClean="0">
                <a:latin typeface="Arial (Body)"/>
              </a:rPr>
              <a:t> </a:t>
            </a:r>
            <a:r>
              <a:rPr lang="en-US" sz="4000" dirty="0" err="1" smtClean="0">
                <a:latin typeface="Arial (Body)"/>
              </a:rPr>
              <a:t>nào</a:t>
            </a:r>
            <a:r>
              <a:rPr lang="en-US" sz="4000" dirty="0" smtClean="0">
                <a:latin typeface="Arial (Body)"/>
              </a:rPr>
              <a:t>?</a:t>
            </a:r>
            <a:endParaRPr lang="en-US" sz="4000" dirty="0">
              <a:latin typeface="Arial (Body)"/>
            </a:endParaRPr>
          </a:p>
        </p:txBody>
      </p:sp>
      <p:cxnSp>
        <p:nvCxnSpPr>
          <p:cNvPr id="4" name="Straight Arrow Connector 3"/>
          <p:cNvCxnSpPr/>
          <p:nvPr/>
        </p:nvCxnSpPr>
        <p:spPr>
          <a:xfrm flipH="1">
            <a:off x="3533460" y="1893189"/>
            <a:ext cx="1405607" cy="0"/>
          </a:xfrm>
          <a:prstGeom prst="straightConnector1">
            <a:avLst/>
          </a:prstGeom>
          <a:ln w="101600">
            <a:solidFill>
              <a:srgbClr val="FFC000"/>
            </a:solidFill>
            <a:headEnd type="none" w="sm" len="sm"/>
            <a:tailEnd type="stealth"/>
          </a:ln>
          <a:scene3d>
            <a:camera prst="orthographicFront"/>
            <a:lightRig rig="threePt" dir="t"/>
          </a:scene3d>
          <a:sp3d>
            <a:bevelT w="101600" prst="riblet"/>
          </a:sp3d>
        </p:spPr>
        <p:style>
          <a:lnRef idx="1">
            <a:schemeClr val="accent1"/>
          </a:lnRef>
          <a:fillRef idx="0">
            <a:schemeClr val="accent1"/>
          </a:fillRef>
          <a:effectRef idx="0">
            <a:schemeClr val="accent1"/>
          </a:effectRef>
          <a:fontRef idx="minor">
            <a:schemeClr val="tx1"/>
          </a:fontRef>
        </p:style>
      </p:cxnSp>
      <p:graphicFrame>
        <p:nvGraphicFramePr>
          <p:cNvPr id="18" name="Object 17"/>
          <p:cNvGraphicFramePr>
            <a:graphicFrameLocks noChangeAspect="1"/>
          </p:cNvGraphicFramePr>
          <p:nvPr>
            <p:extLst>
              <p:ext uri="{D42A27DB-BD31-4B8C-83A1-F6EECF244321}">
                <p14:modId xmlns:p14="http://schemas.microsoft.com/office/powerpoint/2010/main" xmlns="" val="2937200088"/>
              </p:ext>
            </p:extLst>
          </p:nvPr>
        </p:nvGraphicFramePr>
        <p:xfrm>
          <a:off x="3879732" y="723131"/>
          <a:ext cx="731520" cy="1062774"/>
        </p:xfrm>
        <a:graphic>
          <a:graphicData uri="http://schemas.openxmlformats.org/presentationml/2006/ole">
            <p:oleObj spid="_x0000_s3208" name="Equation" r:id="rId3" imgW="164880" imgH="241200" progId="Equation.3">
              <p:embed/>
            </p:oleObj>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xmlns="" val="1542195084"/>
              </p:ext>
            </p:extLst>
          </p:nvPr>
        </p:nvGraphicFramePr>
        <p:xfrm>
          <a:off x="7095779" y="754981"/>
          <a:ext cx="787400" cy="1063625"/>
        </p:xfrm>
        <a:graphic>
          <a:graphicData uri="http://schemas.openxmlformats.org/presentationml/2006/ole">
            <p:oleObj spid="_x0000_s3209" name="Equation" r:id="rId4" imgW="177480" imgH="241200" progId="Equation.3">
              <p:embed/>
            </p:oleObj>
          </a:graphicData>
        </a:graphic>
      </p:graphicFrame>
    </p:spTree>
    <p:extLst>
      <p:ext uri="{BB962C8B-B14F-4D97-AF65-F5344CB8AC3E}">
        <p14:creationId xmlns:p14="http://schemas.microsoft.com/office/powerpoint/2010/main" xmlns="" val="25015563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5362" name="Picture 2" descr="(a) Overhead view of two ice skaters pushing on a third. One skater pushes with a force F two, represented by an arrow pointing up, and a second skater pushes with a force F one, represented by an arrow pointing from left to right. Vector F one and vector F two are along the arms of the two skaters acting on the third skater. A vector diagram is shown in the form of a right triangle in which the base is vector F one pointing east and perpendicular is shown by vector F two pointing north. The resultant vector is shown by the hypotenuse pointing northeast. (b) Free-body diagram showing only the forces acting on the skate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092279" y="1027906"/>
            <a:ext cx="10007441" cy="514905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436667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6514045" y="574812"/>
            <a:ext cx="462426" cy="429136"/>
          </a:xfrm>
          <a:prstGeom prst="rect">
            <a:avLst/>
          </a:prstGeom>
          <a:solidFill>
            <a:srgbClr val="FFFF00"/>
          </a:solidFill>
          <a:effectLst>
            <a:outerShdw blurRad="50800" dist="38100" dir="5400000" algn="t" rotWithShape="0">
              <a:prstClr val="black">
                <a:alpha val="40000"/>
              </a:prstClr>
            </a:outerShdw>
          </a:effectLst>
          <a:scene3d>
            <a:camera prst="perspectiveRigh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4"/>
          <p:cNvCxnSpPr/>
          <p:nvPr/>
        </p:nvCxnSpPr>
        <p:spPr>
          <a:xfrm>
            <a:off x="6744943" y="785241"/>
            <a:ext cx="0" cy="2370293"/>
          </a:xfrm>
          <a:prstGeom prst="straightConnector1">
            <a:avLst/>
          </a:prstGeom>
          <a:ln w="101600">
            <a:solidFill>
              <a:schemeClr val="accent1"/>
            </a:solidFill>
            <a:headEnd type="none" w="sm" len="sm"/>
            <a:tailEnd type="stealth"/>
          </a:ln>
          <a:scene3d>
            <a:camera prst="orthographicFront"/>
            <a:lightRig rig="threePt" dir="t"/>
          </a:scene3d>
          <a:sp3d>
            <a:bevelT w="101600" prst="riblet"/>
          </a:sp3d>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1"/>
            <a:ext cx="1693889" cy="539646"/>
          </a:xfrm>
        </p:spPr>
        <p:txBody>
          <a:bodyPr>
            <a:normAutofit fontScale="90000"/>
          </a:bodyPr>
          <a:lstStyle/>
          <a:p>
            <a:r>
              <a:rPr lang="en-US" b="1" dirty="0" smtClean="0">
                <a:solidFill>
                  <a:srgbClr val="FF0000"/>
                </a:solidFill>
                <a:effectLst>
                  <a:outerShdw blurRad="38100" dist="38100" dir="2700000" algn="tl">
                    <a:srgbClr val="000000">
                      <a:alpha val="43137"/>
                    </a:srgbClr>
                  </a:outerShdw>
                </a:effectLst>
              </a:rPr>
              <a:t>VD9</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525157" y="3792241"/>
            <a:ext cx="11287594" cy="3267856"/>
          </a:xfrm>
        </p:spPr>
        <p:txBody>
          <a:bodyPr>
            <a:noAutofit/>
          </a:bodyPr>
          <a:lstStyle/>
          <a:p>
            <a:pPr marL="0" indent="0" algn="just">
              <a:lnSpc>
                <a:spcPct val="150000"/>
              </a:lnSpc>
              <a:buNone/>
            </a:pPr>
            <a:r>
              <a:rPr lang="en-US" sz="4000" dirty="0" err="1" smtClean="0">
                <a:latin typeface="Arial (Body)"/>
              </a:rPr>
              <a:t>Tác</a:t>
            </a:r>
            <a:r>
              <a:rPr lang="en-US" sz="4000" dirty="0" smtClean="0">
                <a:latin typeface="Arial (Body)"/>
              </a:rPr>
              <a:t> </a:t>
            </a:r>
            <a:r>
              <a:rPr lang="en-US" sz="4000" dirty="0" err="1" smtClean="0">
                <a:latin typeface="Arial (Body)"/>
              </a:rPr>
              <a:t>động</a:t>
            </a:r>
            <a:r>
              <a:rPr lang="en-US" sz="4000" dirty="0" smtClean="0">
                <a:latin typeface="Arial (Body)"/>
              </a:rPr>
              <a:t> 2 </a:t>
            </a:r>
            <a:r>
              <a:rPr lang="en-US" sz="4000" dirty="0" err="1" smtClean="0">
                <a:latin typeface="Arial (Body)"/>
              </a:rPr>
              <a:t>lực</a:t>
            </a:r>
            <a:r>
              <a:rPr lang="en-US" sz="4000" dirty="0" smtClean="0">
                <a:latin typeface="Arial (Body)"/>
              </a:rPr>
              <a:t> F</a:t>
            </a:r>
            <a:r>
              <a:rPr lang="en-US" sz="4000" baseline="-25000" dirty="0" smtClean="0">
                <a:latin typeface="Arial (Body)"/>
              </a:rPr>
              <a:t>1</a:t>
            </a:r>
            <a:r>
              <a:rPr lang="en-US" sz="4000" dirty="0" smtClean="0">
                <a:latin typeface="Arial (Body)"/>
              </a:rPr>
              <a:t> = 6 N  </a:t>
            </a:r>
            <a:r>
              <a:rPr lang="en-US" sz="4000" dirty="0" err="1" smtClean="0">
                <a:latin typeface="Arial (Body)"/>
              </a:rPr>
              <a:t>và</a:t>
            </a:r>
            <a:r>
              <a:rPr lang="en-US" sz="4000" dirty="0" smtClean="0">
                <a:latin typeface="Arial (Body)"/>
              </a:rPr>
              <a:t> F</a:t>
            </a:r>
            <a:r>
              <a:rPr lang="en-US" sz="4000" baseline="-25000" dirty="0" smtClean="0">
                <a:latin typeface="Arial (Body)"/>
              </a:rPr>
              <a:t>2</a:t>
            </a:r>
            <a:r>
              <a:rPr lang="en-US" sz="4000" dirty="0" smtClean="0">
                <a:latin typeface="Arial (Body)"/>
              </a:rPr>
              <a:t> = 8 N </a:t>
            </a:r>
            <a:r>
              <a:rPr lang="en-US" sz="4000" dirty="0" err="1" smtClean="0">
                <a:latin typeface="Arial (Body)"/>
              </a:rPr>
              <a:t>lên</a:t>
            </a:r>
            <a:r>
              <a:rPr lang="en-US" sz="4000" dirty="0" smtClean="0">
                <a:latin typeface="Arial (Body)"/>
              </a:rPr>
              <a:t> m</a:t>
            </a:r>
            <a:r>
              <a:rPr lang="vi-VN" sz="4000" dirty="0" smtClean="0">
                <a:latin typeface="Arial (Body)"/>
              </a:rPr>
              <a:t>ột </a:t>
            </a:r>
            <a:r>
              <a:rPr lang="en-US" sz="4000" dirty="0" err="1" smtClean="0">
                <a:latin typeface="Arial (Body)"/>
              </a:rPr>
              <a:t>vệ</a:t>
            </a:r>
            <a:r>
              <a:rPr lang="en-US" sz="4000" dirty="0" smtClean="0">
                <a:latin typeface="Arial (Body)"/>
              </a:rPr>
              <a:t> </a:t>
            </a:r>
            <a:r>
              <a:rPr lang="en-US" sz="4000" dirty="0" err="1" smtClean="0">
                <a:latin typeface="Arial (Body)"/>
              </a:rPr>
              <a:t>tinh</a:t>
            </a:r>
            <a:r>
              <a:rPr lang="vi-VN" sz="4000" dirty="0" smtClean="0">
                <a:latin typeface="Arial (Body)"/>
              </a:rPr>
              <a:t> </a:t>
            </a:r>
            <a:r>
              <a:rPr lang="en-US" sz="4000" dirty="0" err="1" smtClean="0">
                <a:latin typeface="Arial (Body)"/>
              </a:rPr>
              <a:t>nặng</a:t>
            </a:r>
            <a:r>
              <a:rPr lang="en-US" sz="4000" dirty="0" smtClean="0">
                <a:latin typeface="Arial (Body)"/>
              </a:rPr>
              <a:t> 5 000 kg </a:t>
            </a:r>
            <a:r>
              <a:rPr lang="en-US" sz="4000" dirty="0" err="1" smtClean="0">
                <a:latin typeface="Arial (Body)"/>
              </a:rPr>
              <a:t>như</a:t>
            </a:r>
            <a:r>
              <a:rPr lang="en-US" sz="4000" dirty="0" smtClean="0">
                <a:latin typeface="Arial (Body)"/>
              </a:rPr>
              <a:t> </a:t>
            </a:r>
            <a:r>
              <a:rPr lang="en-US" sz="4000" dirty="0" err="1" smtClean="0">
                <a:latin typeface="Arial (Body)"/>
              </a:rPr>
              <a:t>hình</a:t>
            </a:r>
            <a:r>
              <a:rPr lang="en-US" sz="4000" dirty="0" smtClean="0">
                <a:latin typeface="Arial (Body)"/>
              </a:rPr>
              <a:t> </a:t>
            </a:r>
            <a:r>
              <a:rPr lang="en-US" sz="4000" dirty="0" err="1" smtClean="0">
                <a:latin typeface="Arial (Body)"/>
              </a:rPr>
              <a:t>vẽ</a:t>
            </a:r>
            <a:r>
              <a:rPr lang="en-US" sz="4000" dirty="0" smtClean="0">
                <a:latin typeface="Arial (Body)"/>
              </a:rPr>
              <a:t> </a:t>
            </a:r>
            <a:r>
              <a:rPr lang="en-US" sz="4000" dirty="0" err="1" smtClean="0">
                <a:latin typeface="Arial (Body)"/>
              </a:rPr>
              <a:t>thì</a:t>
            </a:r>
            <a:r>
              <a:rPr lang="en-US" sz="4000" dirty="0" smtClean="0">
                <a:latin typeface="Arial (Body)"/>
              </a:rPr>
              <a:t> </a:t>
            </a:r>
            <a:r>
              <a:rPr lang="en-US" sz="4000" dirty="0" err="1" smtClean="0">
                <a:latin typeface="Arial (Body)"/>
              </a:rPr>
              <a:t>gia</a:t>
            </a:r>
            <a:r>
              <a:rPr lang="en-US" sz="4000" dirty="0" smtClean="0">
                <a:latin typeface="Arial (Body)"/>
              </a:rPr>
              <a:t> </a:t>
            </a:r>
            <a:r>
              <a:rPr lang="en-US" sz="4000" dirty="0" err="1" smtClean="0">
                <a:latin typeface="Arial (Body)"/>
              </a:rPr>
              <a:t>tốc</a:t>
            </a:r>
            <a:r>
              <a:rPr lang="en-US" sz="4000" dirty="0" smtClean="0">
                <a:latin typeface="Arial (Body)"/>
              </a:rPr>
              <a:t> </a:t>
            </a:r>
            <a:r>
              <a:rPr lang="en-US" sz="4000" dirty="0" err="1" smtClean="0">
                <a:latin typeface="Arial (Body)"/>
              </a:rPr>
              <a:t>vật</a:t>
            </a:r>
            <a:r>
              <a:rPr lang="en-US" sz="4000" dirty="0" smtClean="0">
                <a:latin typeface="Arial (Body)"/>
              </a:rPr>
              <a:t> </a:t>
            </a:r>
            <a:r>
              <a:rPr lang="en-US" sz="4000" dirty="0" err="1" smtClean="0">
                <a:latin typeface="Arial (Body)"/>
              </a:rPr>
              <a:t>nhận</a:t>
            </a:r>
            <a:r>
              <a:rPr lang="en-US" sz="4000" dirty="0" smtClean="0">
                <a:latin typeface="Arial (Body)"/>
              </a:rPr>
              <a:t> </a:t>
            </a:r>
            <a:r>
              <a:rPr lang="en-US" sz="4000" dirty="0" err="1" smtClean="0">
                <a:latin typeface="Arial (Body)"/>
              </a:rPr>
              <a:t>được</a:t>
            </a:r>
            <a:r>
              <a:rPr lang="en-US" sz="4000" dirty="0" smtClean="0">
                <a:latin typeface="Arial (Body)"/>
              </a:rPr>
              <a:t> </a:t>
            </a:r>
            <a:r>
              <a:rPr lang="en-US" sz="4000" dirty="0" err="1" smtClean="0">
                <a:latin typeface="Arial (Body)"/>
              </a:rPr>
              <a:t>là</a:t>
            </a:r>
            <a:r>
              <a:rPr lang="en-US" sz="4000" dirty="0" smtClean="0">
                <a:latin typeface="Arial (Body)"/>
              </a:rPr>
              <a:t> </a:t>
            </a:r>
            <a:r>
              <a:rPr lang="en-US" sz="4000" dirty="0" err="1" smtClean="0">
                <a:latin typeface="Arial (Body)"/>
              </a:rPr>
              <a:t>bao</a:t>
            </a:r>
            <a:r>
              <a:rPr lang="en-US" sz="4000" dirty="0" smtClean="0">
                <a:latin typeface="Arial (Body)"/>
              </a:rPr>
              <a:t> </a:t>
            </a:r>
            <a:r>
              <a:rPr lang="en-US" sz="4000" dirty="0" err="1" smtClean="0">
                <a:latin typeface="Arial (Body)"/>
              </a:rPr>
              <a:t>nhiêu</a:t>
            </a:r>
            <a:r>
              <a:rPr lang="en-US" sz="4000" dirty="0" smtClean="0">
                <a:latin typeface="Arial (Body)"/>
              </a:rPr>
              <a:t> </a:t>
            </a:r>
            <a:r>
              <a:rPr lang="en-US" sz="4000" dirty="0" err="1" smtClean="0">
                <a:latin typeface="Arial (Body)"/>
              </a:rPr>
              <a:t>và</a:t>
            </a:r>
            <a:r>
              <a:rPr lang="en-US" sz="4000" dirty="0" smtClean="0">
                <a:latin typeface="Arial (Body)"/>
              </a:rPr>
              <a:t> </a:t>
            </a:r>
            <a:r>
              <a:rPr lang="en-US" sz="4000" dirty="0" err="1" smtClean="0">
                <a:latin typeface="Arial (Body)"/>
              </a:rPr>
              <a:t>hướng</a:t>
            </a:r>
            <a:r>
              <a:rPr lang="en-US" sz="4000" dirty="0" smtClean="0">
                <a:latin typeface="Arial (Body)"/>
              </a:rPr>
              <a:t> </a:t>
            </a:r>
            <a:r>
              <a:rPr lang="en-US" sz="4000" dirty="0" err="1" smtClean="0">
                <a:latin typeface="Arial (Body)"/>
              </a:rPr>
              <a:t>nào</a:t>
            </a:r>
            <a:r>
              <a:rPr lang="en-US" sz="4000" dirty="0" smtClean="0">
                <a:latin typeface="Arial (Body)"/>
              </a:rPr>
              <a:t>?</a:t>
            </a:r>
            <a:endParaRPr lang="en-US" sz="4000" dirty="0">
              <a:latin typeface="Arial (Body)"/>
            </a:endParaRPr>
          </a:p>
        </p:txBody>
      </p:sp>
      <p:cxnSp>
        <p:nvCxnSpPr>
          <p:cNvPr id="4" name="Straight Arrow Connector 3"/>
          <p:cNvCxnSpPr/>
          <p:nvPr/>
        </p:nvCxnSpPr>
        <p:spPr>
          <a:xfrm flipV="1">
            <a:off x="6745259" y="785241"/>
            <a:ext cx="2053967" cy="4139"/>
          </a:xfrm>
          <a:prstGeom prst="straightConnector1">
            <a:avLst/>
          </a:prstGeom>
          <a:ln w="101600">
            <a:solidFill>
              <a:srgbClr val="FFC000"/>
            </a:solidFill>
            <a:headEnd type="none" w="sm" len="sm"/>
            <a:tailEnd type="stealth"/>
          </a:ln>
          <a:scene3d>
            <a:camera prst="orthographicFront"/>
            <a:lightRig rig="threePt" dir="t"/>
          </a:scene3d>
          <a:sp3d>
            <a:bevelT w="101600" prst="riblet"/>
          </a:sp3d>
        </p:spPr>
        <p:style>
          <a:lnRef idx="1">
            <a:schemeClr val="accent1"/>
          </a:lnRef>
          <a:fillRef idx="0">
            <a:schemeClr val="accent1"/>
          </a:fillRef>
          <a:effectRef idx="0">
            <a:schemeClr val="accent1"/>
          </a:effectRef>
          <a:fontRef idx="minor">
            <a:schemeClr val="tx1"/>
          </a:fontRef>
        </p:style>
      </p:cxnSp>
      <p:graphicFrame>
        <p:nvGraphicFramePr>
          <p:cNvPr id="18" name="Object 17"/>
          <p:cNvGraphicFramePr>
            <a:graphicFrameLocks noChangeAspect="1"/>
          </p:cNvGraphicFramePr>
          <p:nvPr>
            <p:extLst>
              <p:ext uri="{D42A27DB-BD31-4B8C-83A1-F6EECF244321}">
                <p14:modId xmlns:p14="http://schemas.microsoft.com/office/powerpoint/2010/main" xmlns="" val="1544146272"/>
              </p:ext>
            </p:extLst>
          </p:nvPr>
        </p:nvGraphicFramePr>
        <p:xfrm>
          <a:off x="8799226" y="209470"/>
          <a:ext cx="731520" cy="1062774"/>
        </p:xfrm>
        <a:graphic>
          <a:graphicData uri="http://schemas.openxmlformats.org/presentationml/2006/ole">
            <p:oleObj spid="_x0000_s4281" name="Equation" r:id="rId3" imgW="164880" imgH="241200" progId="Equation.3">
              <p:embed/>
            </p:oleObj>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xmlns="" val="1307927605"/>
              </p:ext>
            </p:extLst>
          </p:nvPr>
        </p:nvGraphicFramePr>
        <p:xfrm>
          <a:off x="5842094" y="2410262"/>
          <a:ext cx="787400" cy="1063625"/>
        </p:xfrm>
        <a:graphic>
          <a:graphicData uri="http://schemas.openxmlformats.org/presentationml/2006/ole">
            <p:oleObj spid="_x0000_s4282" name="Equation" r:id="rId4" imgW="177480" imgH="241200" progId="Equation.3">
              <p:embed/>
            </p:oleObj>
          </a:graphicData>
        </a:graphic>
      </p:graphicFrame>
      <p:grpSp>
        <p:nvGrpSpPr>
          <p:cNvPr id="17" name="Group 16"/>
          <p:cNvGrpSpPr/>
          <p:nvPr/>
        </p:nvGrpSpPr>
        <p:grpSpPr>
          <a:xfrm>
            <a:off x="6744943" y="785241"/>
            <a:ext cx="2054283" cy="2370293"/>
            <a:chOff x="6744943" y="785241"/>
            <a:chExt cx="2054283" cy="2370293"/>
          </a:xfrm>
        </p:grpSpPr>
        <p:cxnSp>
          <p:nvCxnSpPr>
            <p:cNvPr id="8" name="Straight Connector 7"/>
            <p:cNvCxnSpPr/>
            <p:nvPr/>
          </p:nvCxnSpPr>
          <p:spPr>
            <a:xfrm>
              <a:off x="6744943" y="3155534"/>
              <a:ext cx="205428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799226" y="785241"/>
              <a:ext cx="0" cy="2370293"/>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a:off x="6729322" y="785241"/>
            <a:ext cx="4403168" cy="2370293"/>
            <a:chOff x="6729322" y="785241"/>
            <a:chExt cx="4403168" cy="2370293"/>
          </a:xfrm>
        </p:grpSpPr>
        <p:cxnSp>
          <p:nvCxnSpPr>
            <p:cNvPr id="9" name="Straight Arrow Connector 8"/>
            <p:cNvCxnSpPr/>
            <p:nvPr/>
          </p:nvCxnSpPr>
          <p:spPr>
            <a:xfrm>
              <a:off x="6729322" y="785241"/>
              <a:ext cx="2069904" cy="2370293"/>
            </a:xfrm>
            <a:prstGeom prst="straightConnector1">
              <a:avLst/>
            </a:prstGeom>
            <a:ln w="101600">
              <a:solidFill>
                <a:srgbClr val="FF0000"/>
              </a:solidFill>
              <a:headEnd type="none" w="sm" len="sm"/>
              <a:tailEnd type="stealth"/>
            </a:ln>
            <a:scene3d>
              <a:camera prst="orthographicFront"/>
              <a:lightRig rig="threePt" dir="t"/>
            </a:scene3d>
            <a:sp3d>
              <a:bevelT w="101600" prst="riblet"/>
            </a:sp3d>
          </p:spPr>
          <p:style>
            <a:lnRef idx="1">
              <a:schemeClr val="accent1"/>
            </a:lnRef>
            <a:fillRef idx="0">
              <a:schemeClr val="accent1"/>
            </a:fillRef>
            <a:effectRef idx="0">
              <a:schemeClr val="accent1"/>
            </a:effectRef>
            <a:fontRef idx="minor">
              <a:schemeClr val="tx1"/>
            </a:fontRef>
          </p:style>
        </p:cxnSp>
        <p:graphicFrame>
          <p:nvGraphicFramePr>
            <p:cNvPr id="16" name="Object 15"/>
            <p:cNvGraphicFramePr>
              <a:graphicFrameLocks noChangeAspect="1"/>
            </p:cNvGraphicFramePr>
            <p:nvPr>
              <p:extLst>
                <p:ext uri="{D42A27DB-BD31-4B8C-83A1-F6EECF244321}">
                  <p14:modId xmlns:p14="http://schemas.microsoft.com/office/powerpoint/2010/main" xmlns="" val="2058989951"/>
                </p:ext>
              </p:extLst>
            </p:nvPr>
          </p:nvGraphicFramePr>
          <p:xfrm>
            <a:off x="8214608" y="1660014"/>
            <a:ext cx="2917882" cy="970579"/>
          </p:xfrm>
          <a:graphic>
            <a:graphicData uri="http://schemas.openxmlformats.org/presentationml/2006/ole">
              <p:oleObj spid="_x0000_s4283" name="Equation" r:id="rId5" imgW="736600" imgH="241300" progId="Equation.3">
                <p:embed/>
              </p:oleObj>
            </a:graphicData>
          </a:graphic>
        </p:graphicFrame>
      </p:grpSp>
    </p:spTree>
    <p:extLst>
      <p:ext uri="{BB962C8B-B14F-4D97-AF65-F5344CB8AC3E}">
        <p14:creationId xmlns:p14="http://schemas.microsoft.com/office/powerpoint/2010/main" xmlns="" val="2964575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left)">
                                      <p:cBhvr>
                                        <p:cTn id="1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4602984" y="2304259"/>
            <a:ext cx="462426" cy="429136"/>
          </a:xfrm>
          <a:prstGeom prst="rect">
            <a:avLst/>
          </a:prstGeom>
          <a:solidFill>
            <a:srgbClr val="FFFF00"/>
          </a:solidFill>
          <a:effectLst>
            <a:outerShdw blurRad="50800" dist="38100" dir="5400000" algn="t" rotWithShape="0">
              <a:prstClr val="black">
                <a:alpha val="40000"/>
              </a:prstClr>
            </a:outerShdw>
          </a:effectLst>
          <a:scene3d>
            <a:camera prst="perspectiveRigh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4"/>
          <p:cNvCxnSpPr/>
          <p:nvPr/>
        </p:nvCxnSpPr>
        <p:spPr>
          <a:xfrm>
            <a:off x="4834198" y="2518827"/>
            <a:ext cx="3035638" cy="0"/>
          </a:xfrm>
          <a:prstGeom prst="straightConnector1">
            <a:avLst/>
          </a:prstGeom>
          <a:ln w="101600">
            <a:solidFill>
              <a:schemeClr val="accent1"/>
            </a:solidFill>
            <a:headEnd type="none" w="sm" len="sm"/>
            <a:tailEnd type="stealth"/>
          </a:ln>
          <a:scene3d>
            <a:camera prst="orthographicFront"/>
            <a:lightRig rig="threePt" dir="t"/>
          </a:scene3d>
          <a:sp3d>
            <a:bevelT w="101600" prst="riblet"/>
          </a:sp3d>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1"/>
            <a:ext cx="1693889" cy="539646"/>
          </a:xfrm>
        </p:spPr>
        <p:txBody>
          <a:bodyPr>
            <a:normAutofit fontScale="90000"/>
          </a:bodyPr>
          <a:lstStyle/>
          <a:p>
            <a:r>
              <a:rPr lang="en-US" b="1" dirty="0" smtClean="0">
                <a:solidFill>
                  <a:srgbClr val="FF0000"/>
                </a:solidFill>
                <a:effectLst>
                  <a:outerShdw blurRad="38100" dist="38100" dir="2700000" algn="tl">
                    <a:srgbClr val="000000">
                      <a:alpha val="43137"/>
                    </a:srgbClr>
                  </a:outerShdw>
                </a:effectLst>
              </a:rPr>
              <a:t>VD9</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525157" y="3792241"/>
            <a:ext cx="11287594" cy="3267856"/>
          </a:xfrm>
        </p:spPr>
        <p:txBody>
          <a:bodyPr>
            <a:noAutofit/>
          </a:bodyPr>
          <a:lstStyle/>
          <a:p>
            <a:pPr marL="0" indent="0" algn="just">
              <a:lnSpc>
                <a:spcPct val="150000"/>
              </a:lnSpc>
              <a:buNone/>
            </a:pPr>
            <a:r>
              <a:rPr lang="en-US" sz="4000" dirty="0" err="1" smtClean="0">
                <a:latin typeface="Arial (Body)"/>
              </a:rPr>
              <a:t>Tác</a:t>
            </a:r>
            <a:r>
              <a:rPr lang="en-US" sz="4000" dirty="0" smtClean="0">
                <a:latin typeface="Arial (Body)"/>
              </a:rPr>
              <a:t> </a:t>
            </a:r>
            <a:r>
              <a:rPr lang="en-US" sz="4000" dirty="0" err="1" smtClean="0">
                <a:latin typeface="Arial (Body)"/>
              </a:rPr>
              <a:t>động</a:t>
            </a:r>
            <a:r>
              <a:rPr lang="en-US" sz="4000" dirty="0" smtClean="0">
                <a:latin typeface="Arial (Body)"/>
              </a:rPr>
              <a:t> </a:t>
            </a:r>
            <a:r>
              <a:rPr lang="en-US" sz="4000" dirty="0" err="1" smtClean="0">
                <a:latin typeface="Arial (Body)"/>
              </a:rPr>
              <a:t>hai</a:t>
            </a:r>
            <a:r>
              <a:rPr lang="en-US" sz="4000" dirty="0" smtClean="0">
                <a:latin typeface="Arial (Body)"/>
              </a:rPr>
              <a:t> </a:t>
            </a:r>
            <a:r>
              <a:rPr lang="en-US" sz="4000" dirty="0" err="1" smtClean="0">
                <a:latin typeface="Arial (Body)"/>
              </a:rPr>
              <a:t>lực</a:t>
            </a:r>
            <a:r>
              <a:rPr lang="en-US" sz="4000" dirty="0" smtClean="0">
                <a:latin typeface="Arial (Body)"/>
              </a:rPr>
              <a:t> F</a:t>
            </a:r>
            <a:r>
              <a:rPr lang="en-US" sz="4000" baseline="-25000" dirty="0" smtClean="0">
                <a:latin typeface="Arial (Body)"/>
              </a:rPr>
              <a:t>1</a:t>
            </a:r>
            <a:r>
              <a:rPr lang="en-US" sz="4000" dirty="0" smtClean="0">
                <a:latin typeface="Arial (Body)"/>
              </a:rPr>
              <a:t> = 2 N  </a:t>
            </a:r>
            <a:r>
              <a:rPr lang="en-US" sz="4000" dirty="0" err="1" smtClean="0">
                <a:latin typeface="Arial (Body)"/>
              </a:rPr>
              <a:t>và</a:t>
            </a:r>
            <a:r>
              <a:rPr lang="en-US" sz="4000" dirty="0" smtClean="0">
                <a:latin typeface="Arial (Body)"/>
              </a:rPr>
              <a:t> F</a:t>
            </a:r>
            <a:r>
              <a:rPr lang="en-US" sz="4000" baseline="-25000" dirty="0" smtClean="0">
                <a:latin typeface="Arial (Body)"/>
              </a:rPr>
              <a:t>2</a:t>
            </a:r>
            <a:r>
              <a:rPr lang="en-US" sz="4000" dirty="0" smtClean="0">
                <a:latin typeface="Arial (Body)"/>
              </a:rPr>
              <a:t> = 4 N </a:t>
            </a:r>
            <a:r>
              <a:rPr lang="en-US" sz="4000" dirty="0" err="1" smtClean="0">
                <a:latin typeface="Arial (Body)"/>
              </a:rPr>
              <a:t>lên</a:t>
            </a:r>
            <a:r>
              <a:rPr lang="en-US" sz="4000" dirty="0" smtClean="0">
                <a:latin typeface="Arial (Body)"/>
              </a:rPr>
              <a:t> m</a:t>
            </a:r>
            <a:r>
              <a:rPr lang="vi-VN" sz="4000" dirty="0" smtClean="0">
                <a:latin typeface="Arial (Body)"/>
              </a:rPr>
              <a:t>ột </a:t>
            </a:r>
            <a:r>
              <a:rPr lang="en-US" sz="4000" dirty="0" err="1" smtClean="0">
                <a:latin typeface="Arial (Body)"/>
              </a:rPr>
              <a:t>vệ</a:t>
            </a:r>
            <a:r>
              <a:rPr lang="en-US" sz="4000" dirty="0" smtClean="0">
                <a:latin typeface="Arial (Body)"/>
              </a:rPr>
              <a:t> </a:t>
            </a:r>
            <a:r>
              <a:rPr lang="en-US" sz="4000" dirty="0" err="1" smtClean="0">
                <a:latin typeface="Arial (Body)"/>
              </a:rPr>
              <a:t>tinh</a:t>
            </a:r>
            <a:r>
              <a:rPr lang="vi-VN" sz="4000" dirty="0" smtClean="0">
                <a:latin typeface="Arial (Body)"/>
              </a:rPr>
              <a:t> </a:t>
            </a:r>
            <a:r>
              <a:rPr lang="en-US" sz="4000" dirty="0" err="1" smtClean="0">
                <a:latin typeface="Arial (Body)"/>
              </a:rPr>
              <a:t>nặng</a:t>
            </a:r>
            <a:r>
              <a:rPr lang="en-US" sz="4000" dirty="0" smtClean="0">
                <a:latin typeface="Arial (Body)"/>
              </a:rPr>
              <a:t> 3 kg </a:t>
            </a:r>
            <a:r>
              <a:rPr lang="en-US" sz="4000" dirty="0" err="1" smtClean="0">
                <a:latin typeface="Arial (Body)"/>
              </a:rPr>
              <a:t>như</a:t>
            </a:r>
            <a:r>
              <a:rPr lang="en-US" sz="4000" dirty="0" smtClean="0">
                <a:latin typeface="Arial (Body)"/>
              </a:rPr>
              <a:t> </a:t>
            </a:r>
            <a:r>
              <a:rPr lang="en-US" sz="4000" dirty="0" err="1" smtClean="0">
                <a:latin typeface="Arial (Body)"/>
              </a:rPr>
              <a:t>hình</a:t>
            </a:r>
            <a:r>
              <a:rPr lang="en-US" sz="4000" dirty="0" smtClean="0">
                <a:latin typeface="Arial (Body)"/>
              </a:rPr>
              <a:t> </a:t>
            </a:r>
            <a:r>
              <a:rPr lang="en-US" sz="4000" dirty="0" err="1" smtClean="0">
                <a:latin typeface="Arial (Body)"/>
              </a:rPr>
              <a:t>vẽ</a:t>
            </a:r>
            <a:r>
              <a:rPr lang="en-US" sz="4000" dirty="0" smtClean="0">
                <a:latin typeface="Arial (Body)"/>
              </a:rPr>
              <a:t> </a:t>
            </a:r>
            <a:r>
              <a:rPr lang="en-US" sz="4000" dirty="0" err="1" smtClean="0">
                <a:latin typeface="Arial (Body)"/>
              </a:rPr>
              <a:t>thì</a:t>
            </a:r>
            <a:r>
              <a:rPr lang="en-US" sz="4000" dirty="0" smtClean="0">
                <a:latin typeface="Arial (Body)"/>
              </a:rPr>
              <a:t> </a:t>
            </a:r>
            <a:r>
              <a:rPr lang="en-US" sz="4000" dirty="0" err="1" smtClean="0">
                <a:latin typeface="Arial (Body)"/>
              </a:rPr>
              <a:t>gia</a:t>
            </a:r>
            <a:r>
              <a:rPr lang="en-US" sz="4000" dirty="0" smtClean="0">
                <a:latin typeface="Arial (Body)"/>
              </a:rPr>
              <a:t> </a:t>
            </a:r>
            <a:r>
              <a:rPr lang="en-US" sz="4000" dirty="0" err="1" smtClean="0">
                <a:latin typeface="Arial (Body)"/>
              </a:rPr>
              <a:t>tốc</a:t>
            </a:r>
            <a:r>
              <a:rPr lang="en-US" sz="4000" dirty="0" smtClean="0">
                <a:latin typeface="Arial (Body)"/>
              </a:rPr>
              <a:t> </a:t>
            </a:r>
            <a:r>
              <a:rPr lang="en-US" sz="4000" dirty="0" err="1" smtClean="0">
                <a:latin typeface="Arial (Body)"/>
              </a:rPr>
              <a:t>vật</a:t>
            </a:r>
            <a:r>
              <a:rPr lang="en-US" sz="4000" dirty="0" smtClean="0">
                <a:latin typeface="Arial (Body)"/>
              </a:rPr>
              <a:t> </a:t>
            </a:r>
            <a:r>
              <a:rPr lang="en-US" sz="4000" dirty="0" err="1" smtClean="0">
                <a:latin typeface="Arial (Body)"/>
              </a:rPr>
              <a:t>nhận</a:t>
            </a:r>
            <a:r>
              <a:rPr lang="en-US" sz="4000" dirty="0" smtClean="0">
                <a:latin typeface="Arial (Body)"/>
              </a:rPr>
              <a:t> </a:t>
            </a:r>
            <a:r>
              <a:rPr lang="en-US" sz="4000" dirty="0" err="1" smtClean="0">
                <a:latin typeface="Arial (Body)"/>
              </a:rPr>
              <a:t>được</a:t>
            </a:r>
            <a:r>
              <a:rPr lang="en-US" sz="4000" dirty="0" smtClean="0">
                <a:latin typeface="Arial (Body)"/>
              </a:rPr>
              <a:t> </a:t>
            </a:r>
            <a:r>
              <a:rPr lang="en-US" sz="4000" dirty="0" err="1" smtClean="0">
                <a:latin typeface="Arial (Body)"/>
              </a:rPr>
              <a:t>là</a:t>
            </a:r>
            <a:r>
              <a:rPr lang="en-US" sz="4000" dirty="0" smtClean="0">
                <a:latin typeface="Arial (Body)"/>
              </a:rPr>
              <a:t> </a:t>
            </a:r>
            <a:r>
              <a:rPr lang="en-US" sz="4000" dirty="0" err="1" smtClean="0">
                <a:latin typeface="Arial (Body)"/>
              </a:rPr>
              <a:t>bao</a:t>
            </a:r>
            <a:r>
              <a:rPr lang="en-US" sz="4000" dirty="0" smtClean="0">
                <a:latin typeface="Arial (Body)"/>
              </a:rPr>
              <a:t> </a:t>
            </a:r>
            <a:r>
              <a:rPr lang="en-US" sz="4000" dirty="0" err="1" smtClean="0">
                <a:latin typeface="Arial (Body)"/>
              </a:rPr>
              <a:t>nhiêu</a:t>
            </a:r>
            <a:r>
              <a:rPr lang="en-US" sz="4000" dirty="0" smtClean="0">
                <a:latin typeface="Arial (Body)"/>
              </a:rPr>
              <a:t> </a:t>
            </a:r>
            <a:r>
              <a:rPr lang="en-US" sz="4000" dirty="0" err="1" smtClean="0">
                <a:latin typeface="Arial (Body)"/>
              </a:rPr>
              <a:t>và</a:t>
            </a:r>
            <a:r>
              <a:rPr lang="en-US" sz="4000" dirty="0" smtClean="0">
                <a:latin typeface="Arial (Body)"/>
              </a:rPr>
              <a:t> </a:t>
            </a:r>
            <a:r>
              <a:rPr lang="en-US" sz="4000" dirty="0" err="1" smtClean="0">
                <a:latin typeface="Arial (Body)"/>
              </a:rPr>
              <a:t>hướng</a:t>
            </a:r>
            <a:r>
              <a:rPr lang="en-US" sz="4000" dirty="0" smtClean="0">
                <a:latin typeface="Arial (Body)"/>
              </a:rPr>
              <a:t> </a:t>
            </a:r>
            <a:r>
              <a:rPr lang="en-US" sz="4000" dirty="0" err="1" smtClean="0">
                <a:latin typeface="Arial (Body)"/>
              </a:rPr>
              <a:t>nào</a:t>
            </a:r>
            <a:r>
              <a:rPr lang="en-US" sz="4000" dirty="0" smtClean="0">
                <a:latin typeface="Arial (Body)"/>
              </a:rPr>
              <a:t>?</a:t>
            </a:r>
            <a:endParaRPr lang="en-US" sz="4000" dirty="0">
              <a:latin typeface="Arial (Body)"/>
            </a:endParaRPr>
          </a:p>
        </p:txBody>
      </p:sp>
      <p:cxnSp>
        <p:nvCxnSpPr>
          <p:cNvPr id="4" name="Straight Arrow Connector 3"/>
          <p:cNvCxnSpPr/>
          <p:nvPr/>
        </p:nvCxnSpPr>
        <p:spPr>
          <a:xfrm flipV="1">
            <a:off x="4834197" y="571783"/>
            <a:ext cx="981987" cy="1961290"/>
          </a:xfrm>
          <a:prstGeom prst="straightConnector1">
            <a:avLst/>
          </a:prstGeom>
          <a:ln w="101600">
            <a:solidFill>
              <a:srgbClr val="FFC000"/>
            </a:solidFill>
            <a:headEnd type="none" w="sm" len="sm"/>
            <a:tailEnd type="stealth"/>
          </a:ln>
          <a:scene3d>
            <a:camera prst="orthographicFront"/>
            <a:lightRig rig="threePt" dir="t"/>
          </a:scene3d>
          <a:sp3d>
            <a:bevelT w="101600" prst="riblet"/>
          </a:sp3d>
        </p:spPr>
        <p:style>
          <a:lnRef idx="1">
            <a:schemeClr val="accent1"/>
          </a:lnRef>
          <a:fillRef idx="0">
            <a:schemeClr val="accent1"/>
          </a:fillRef>
          <a:effectRef idx="0">
            <a:schemeClr val="accent1"/>
          </a:effectRef>
          <a:fontRef idx="minor">
            <a:schemeClr val="tx1"/>
          </a:fontRef>
        </p:style>
      </p:cxnSp>
      <p:graphicFrame>
        <p:nvGraphicFramePr>
          <p:cNvPr id="18" name="Object 17"/>
          <p:cNvGraphicFramePr>
            <a:graphicFrameLocks noChangeAspect="1"/>
          </p:cNvGraphicFramePr>
          <p:nvPr>
            <p:extLst>
              <p:ext uri="{D42A27DB-BD31-4B8C-83A1-F6EECF244321}">
                <p14:modId xmlns:p14="http://schemas.microsoft.com/office/powerpoint/2010/main" xmlns="" val="741554158"/>
              </p:ext>
            </p:extLst>
          </p:nvPr>
        </p:nvGraphicFramePr>
        <p:xfrm>
          <a:off x="4699650" y="571783"/>
          <a:ext cx="731520" cy="1062774"/>
        </p:xfrm>
        <a:graphic>
          <a:graphicData uri="http://schemas.openxmlformats.org/presentationml/2006/ole">
            <p:oleObj spid="_x0000_s12386" name="Equation" r:id="rId3" imgW="164880" imgH="241200" progId="Equation.3">
              <p:embed/>
            </p:oleObj>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xmlns="" val="4063627875"/>
              </p:ext>
            </p:extLst>
          </p:nvPr>
        </p:nvGraphicFramePr>
        <p:xfrm>
          <a:off x="6745258" y="2623722"/>
          <a:ext cx="787400" cy="1063625"/>
        </p:xfrm>
        <a:graphic>
          <a:graphicData uri="http://schemas.openxmlformats.org/presentationml/2006/ole">
            <p:oleObj spid="_x0000_s12387" name="Equation" r:id="rId4" imgW="177480" imgH="241200" progId="Equation.3">
              <p:embed/>
            </p:oleObj>
          </a:graphicData>
        </a:graphic>
      </p:graphicFrame>
      <p:sp>
        <p:nvSpPr>
          <p:cNvPr id="11" name="Content Placeholder 2"/>
          <p:cNvSpPr txBox="1">
            <a:spLocks/>
          </p:cNvSpPr>
          <p:nvPr/>
        </p:nvSpPr>
        <p:spPr>
          <a:xfrm>
            <a:off x="5356583" y="1653452"/>
            <a:ext cx="955689" cy="90161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3200" dirty="0" smtClean="0">
                <a:latin typeface="Arial (Body)"/>
              </a:rPr>
              <a:t>60</a:t>
            </a:r>
            <a:r>
              <a:rPr lang="en-US" sz="3200" baseline="30000" dirty="0" smtClean="0">
                <a:latin typeface="Arial (Body)"/>
              </a:rPr>
              <a:t>o</a:t>
            </a:r>
            <a:endParaRPr lang="en-US" sz="3200" baseline="30000" dirty="0">
              <a:latin typeface="Arial (Body)"/>
            </a:endParaRPr>
          </a:p>
        </p:txBody>
      </p:sp>
      <p:sp>
        <p:nvSpPr>
          <p:cNvPr id="8" name="Arc 7"/>
          <p:cNvSpPr/>
          <p:nvPr/>
        </p:nvSpPr>
        <p:spPr>
          <a:xfrm>
            <a:off x="4699651" y="2023672"/>
            <a:ext cx="731520" cy="597184"/>
          </a:xfrm>
          <a:prstGeom prst="arc">
            <a:avLst>
              <a:gd name="adj1" fmla="val 17260364"/>
              <a:gd name="adj2" fmla="val 1155307"/>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xmlns="" val="9539782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99213" cy="539646"/>
          </a:xfrm>
        </p:spPr>
        <p:txBody>
          <a:bodyPr>
            <a:normAutofit fontScale="90000"/>
          </a:bodyPr>
          <a:lstStyle/>
          <a:p>
            <a:r>
              <a:rPr lang="en-US" b="1" dirty="0" smtClean="0">
                <a:solidFill>
                  <a:srgbClr val="FF0000"/>
                </a:solidFill>
                <a:effectLst>
                  <a:outerShdw blurRad="38100" dist="38100" dir="2700000" algn="tl">
                    <a:srgbClr val="000000">
                      <a:alpha val="43137"/>
                    </a:srgbClr>
                  </a:outerShdw>
                </a:effectLst>
              </a:rPr>
              <a:t>VD1</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59763" y="770926"/>
            <a:ext cx="11437496" cy="5629874"/>
          </a:xfrm>
        </p:spPr>
        <p:txBody>
          <a:bodyPr>
            <a:noAutofit/>
          </a:bodyPr>
          <a:lstStyle/>
          <a:p>
            <a:pPr marL="0" lvl="0" indent="0" algn="just">
              <a:lnSpc>
                <a:spcPct val="150000"/>
              </a:lnSpc>
              <a:spcBef>
                <a:spcPts val="1200"/>
              </a:spcBef>
              <a:spcAft>
                <a:spcPts val="600"/>
              </a:spcAft>
              <a:buNone/>
              <a:tabLst>
                <a:tab pos="571500" algn="l"/>
              </a:tabLst>
            </a:pPr>
            <a:r>
              <a:rPr lang="it-IT" sz="5400" dirty="0">
                <a:latin typeface="Arial (Body)"/>
                <a:ea typeface="Calibri" panose="020F0502020204030204" pitchFamily="34" charset="0"/>
                <a:cs typeface="Times New Roman" panose="02020603050405020304" pitchFamily="18" charset="0"/>
              </a:rPr>
              <a:t>Một vật </a:t>
            </a:r>
            <a:r>
              <a:rPr lang="it-IT" sz="5400" dirty="0" smtClean="0">
                <a:latin typeface="Arial (Body)"/>
                <a:ea typeface="Calibri" panose="020F0502020204030204" pitchFamily="34" charset="0"/>
                <a:cs typeface="Times New Roman" panose="02020603050405020304" pitchFamily="18" charset="0"/>
              </a:rPr>
              <a:t>được </a:t>
            </a:r>
            <a:r>
              <a:rPr lang="it-IT" sz="5400" dirty="0">
                <a:latin typeface="Arial (Body)"/>
                <a:ea typeface="Calibri" panose="020F0502020204030204" pitchFamily="34" charset="0"/>
                <a:cs typeface="Times New Roman" panose="02020603050405020304" pitchFamily="18" charset="0"/>
              </a:rPr>
              <a:t>tăng tốc </a:t>
            </a:r>
            <a:r>
              <a:rPr lang="it-IT" sz="5400" dirty="0" smtClean="0">
                <a:latin typeface="Arial (Body)"/>
                <a:ea typeface="Calibri" panose="020F0502020204030204" pitchFamily="34" charset="0"/>
                <a:cs typeface="Times New Roman" panose="02020603050405020304" pitchFamily="18" charset="0"/>
              </a:rPr>
              <a:t>đều từ 20 </a:t>
            </a:r>
            <a:r>
              <a:rPr lang="it-IT" sz="5400" baseline="30000" dirty="0">
                <a:latin typeface="Arial (Body)"/>
                <a:ea typeface="Calibri" panose="020F0502020204030204" pitchFamily="34" charset="0"/>
                <a:cs typeface="Times New Roman" panose="02020603050405020304" pitchFamily="18" charset="0"/>
              </a:rPr>
              <a:t>m</a:t>
            </a:r>
            <a:r>
              <a:rPr lang="it-IT" sz="5400" dirty="0">
                <a:latin typeface="Arial (Body)"/>
                <a:ea typeface="Calibri" panose="020F0502020204030204" pitchFamily="34" charset="0"/>
                <a:cs typeface="Times New Roman" panose="02020603050405020304" pitchFamily="18" charset="0"/>
              </a:rPr>
              <a:t>/</a:t>
            </a:r>
            <a:r>
              <a:rPr lang="it-IT" sz="5400" baseline="-25000" dirty="0">
                <a:latin typeface="Arial (Body)"/>
                <a:ea typeface="Calibri" panose="020F0502020204030204" pitchFamily="34" charset="0"/>
                <a:cs typeface="Times New Roman" panose="02020603050405020304" pitchFamily="18" charset="0"/>
              </a:rPr>
              <a:t>s</a:t>
            </a:r>
            <a:r>
              <a:rPr lang="it-IT" sz="5400" dirty="0">
                <a:latin typeface="Arial (Body)"/>
                <a:ea typeface="Calibri" panose="020F0502020204030204" pitchFamily="34" charset="0"/>
                <a:cs typeface="Times New Roman" panose="02020603050405020304" pitchFamily="18" charset="0"/>
              </a:rPr>
              <a:t> </a:t>
            </a:r>
            <a:r>
              <a:rPr lang="it-IT" sz="5400" dirty="0" smtClean="0">
                <a:latin typeface="Arial (Body)"/>
                <a:ea typeface="Calibri" panose="020F0502020204030204" pitchFamily="34" charset="0"/>
                <a:cs typeface="Times New Roman" panose="02020603050405020304" pitchFamily="18" charset="0"/>
              </a:rPr>
              <a:t>đạt </a:t>
            </a:r>
            <a:r>
              <a:rPr lang="it-IT" sz="5400" dirty="0">
                <a:latin typeface="Arial (Body)"/>
                <a:ea typeface="Calibri" panose="020F0502020204030204" pitchFamily="34" charset="0"/>
                <a:cs typeface="Times New Roman" panose="02020603050405020304" pitchFamily="18" charset="0"/>
              </a:rPr>
              <a:t>đến </a:t>
            </a:r>
            <a:r>
              <a:rPr lang="it-IT" sz="5400" dirty="0" smtClean="0">
                <a:latin typeface="Arial (Body)"/>
                <a:ea typeface="Calibri" panose="020F0502020204030204" pitchFamily="34" charset="0"/>
                <a:cs typeface="Times New Roman" panose="02020603050405020304" pitchFamily="18" charset="0"/>
              </a:rPr>
              <a:t>50 </a:t>
            </a:r>
            <a:r>
              <a:rPr lang="it-IT" sz="5400" baseline="30000" dirty="0">
                <a:latin typeface="Arial (Body)"/>
                <a:ea typeface="Calibri" panose="020F0502020204030204" pitchFamily="34" charset="0"/>
                <a:cs typeface="Times New Roman" panose="02020603050405020304" pitchFamily="18" charset="0"/>
              </a:rPr>
              <a:t>m</a:t>
            </a:r>
            <a:r>
              <a:rPr lang="it-IT" sz="5400" dirty="0">
                <a:latin typeface="Arial (Body)"/>
                <a:ea typeface="Calibri" panose="020F0502020204030204" pitchFamily="34" charset="0"/>
                <a:cs typeface="Times New Roman" panose="02020603050405020304" pitchFamily="18" charset="0"/>
              </a:rPr>
              <a:t>/</a:t>
            </a:r>
            <a:r>
              <a:rPr lang="it-IT" sz="5400" baseline="-25000" dirty="0">
                <a:latin typeface="Arial (Body)"/>
                <a:ea typeface="Calibri" panose="020F0502020204030204" pitchFamily="34" charset="0"/>
                <a:cs typeface="Times New Roman" panose="02020603050405020304" pitchFamily="18" charset="0"/>
              </a:rPr>
              <a:t>s</a:t>
            </a:r>
            <a:r>
              <a:rPr lang="it-IT" sz="5400" dirty="0">
                <a:latin typeface="Arial (Body)"/>
                <a:ea typeface="Calibri" panose="020F0502020204030204" pitchFamily="34" charset="0"/>
                <a:cs typeface="Times New Roman" panose="02020603050405020304" pitchFamily="18" charset="0"/>
              </a:rPr>
              <a:t> </a:t>
            </a:r>
            <a:r>
              <a:rPr lang="it-IT" sz="5400" dirty="0" smtClean="0">
                <a:latin typeface="Arial (Body)"/>
                <a:ea typeface="Calibri" panose="020F0502020204030204" pitchFamily="34" charset="0"/>
                <a:cs typeface="Times New Roman" panose="02020603050405020304" pitchFamily="18" charset="0"/>
              </a:rPr>
              <a:t>sau khi đi được 3 m. Tính khoảng thời gian khi xảy ra sự thay đổi đó?</a:t>
            </a:r>
            <a:endParaRPr lang="en-US" sz="4800" dirty="0">
              <a:effectLst/>
              <a:latin typeface="Arial (Body)"/>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8240051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99213" cy="539646"/>
          </a:xfrm>
        </p:spPr>
        <p:txBody>
          <a:bodyPr>
            <a:normAutofit fontScale="90000"/>
          </a:bodyPr>
          <a:lstStyle/>
          <a:p>
            <a:r>
              <a:rPr lang="en-US" b="1" dirty="0" smtClean="0">
                <a:solidFill>
                  <a:srgbClr val="FF0000"/>
                </a:solidFill>
                <a:effectLst>
                  <a:outerShdw blurRad="38100" dist="38100" dir="2700000" algn="tl">
                    <a:srgbClr val="000000">
                      <a:alpha val="43137"/>
                    </a:srgbClr>
                  </a:outerShdw>
                </a:effectLst>
              </a:rPr>
              <a:t>VD2</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59763" y="770926"/>
            <a:ext cx="11437496" cy="5629874"/>
          </a:xfrm>
        </p:spPr>
        <p:txBody>
          <a:bodyPr>
            <a:noAutofit/>
          </a:bodyPr>
          <a:lstStyle/>
          <a:p>
            <a:pPr marL="0" lvl="0" indent="0" algn="just">
              <a:lnSpc>
                <a:spcPct val="150000"/>
              </a:lnSpc>
              <a:spcBef>
                <a:spcPts val="1200"/>
              </a:spcBef>
              <a:spcAft>
                <a:spcPts val="600"/>
              </a:spcAft>
              <a:buNone/>
              <a:tabLst>
                <a:tab pos="571500" algn="l"/>
              </a:tabLst>
            </a:pPr>
            <a:r>
              <a:rPr lang="it-IT" sz="4800" dirty="0">
                <a:latin typeface="Arial (Body)"/>
                <a:ea typeface="Calibri" panose="020F0502020204030204" pitchFamily="34" charset="0"/>
                <a:cs typeface="Times New Roman" panose="02020603050405020304" pitchFamily="18" charset="0"/>
              </a:rPr>
              <a:t>Một vật </a:t>
            </a:r>
            <a:r>
              <a:rPr lang="it-IT" sz="4800" dirty="0" smtClean="0">
                <a:latin typeface="Arial (Body)"/>
                <a:ea typeface="Calibri" panose="020F0502020204030204" pitchFamily="34" charset="0"/>
                <a:cs typeface="Times New Roman" panose="02020603050405020304" pitchFamily="18" charset="0"/>
              </a:rPr>
              <a:t>được giảm </a:t>
            </a:r>
            <a:r>
              <a:rPr lang="it-IT" sz="4800" dirty="0">
                <a:latin typeface="Arial (Body)"/>
                <a:ea typeface="Calibri" panose="020F0502020204030204" pitchFamily="34" charset="0"/>
                <a:cs typeface="Times New Roman" panose="02020603050405020304" pitchFamily="18" charset="0"/>
              </a:rPr>
              <a:t>tốc </a:t>
            </a:r>
            <a:r>
              <a:rPr lang="it-IT" sz="4800" dirty="0" smtClean="0">
                <a:latin typeface="Arial (Body)"/>
                <a:ea typeface="Calibri" panose="020F0502020204030204" pitchFamily="34" charset="0"/>
                <a:cs typeface="Times New Roman" panose="02020603050405020304" pitchFamily="18" charset="0"/>
              </a:rPr>
              <a:t>đều từ 300 </a:t>
            </a:r>
            <a:r>
              <a:rPr lang="it-IT" sz="4800" baseline="30000" dirty="0">
                <a:latin typeface="Arial (Body)"/>
                <a:ea typeface="Calibri" panose="020F0502020204030204" pitchFamily="34" charset="0"/>
                <a:cs typeface="Times New Roman" panose="02020603050405020304" pitchFamily="18" charset="0"/>
              </a:rPr>
              <a:t>m</a:t>
            </a:r>
            <a:r>
              <a:rPr lang="it-IT" sz="4800" dirty="0">
                <a:latin typeface="Arial (Body)"/>
                <a:ea typeface="Calibri" panose="020F0502020204030204" pitchFamily="34" charset="0"/>
                <a:cs typeface="Times New Roman" panose="02020603050405020304" pitchFamily="18" charset="0"/>
              </a:rPr>
              <a:t>/</a:t>
            </a:r>
            <a:r>
              <a:rPr lang="it-IT" sz="4800" baseline="-25000" dirty="0">
                <a:latin typeface="Arial (Body)"/>
                <a:ea typeface="Calibri" panose="020F0502020204030204" pitchFamily="34" charset="0"/>
                <a:cs typeface="Times New Roman" panose="02020603050405020304" pitchFamily="18" charset="0"/>
              </a:rPr>
              <a:t>s</a:t>
            </a:r>
            <a:r>
              <a:rPr lang="it-IT" sz="4800" dirty="0">
                <a:latin typeface="Arial (Body)"/>
                <a:ea typeface="Calibri" panose="020F0502020204030204" pitchFamily="34" charset="0"/>
                <a:cs typeface="Times New Roman" panose="02020603050405020304" pitchFamily="18" charset="0"/>
              </a:rPr>
              <a:t> </a:t>
            </a:r>
            <a:r>
              <a:rPr lang="it-IT" sz="4800" dirty="0" smtClean="0">
                <a:latin typeface="Arial (Body)"/>
                <a:ea typeface="Calibri" panose="020F0502020204030204" pitchFamily="34" charset="0"/>
                <a:cs typeface="Times New Roman" panose="02020603050405020304" pitchFamily="18" charset="0"/>
              </a:rPr>
              <a:t>đến tốc độ bao nhiêu sau khi đi được </a:t>
            </a:r>
            <a:br>
              <a:rPr lang="it-IT" sz="4800" dirty="0" smtClean="0">
                <a:latin typeface="Arial (Body)"/>
                <a:ea typeface="Calibri" panose="020F0502020204030204" pitchFamily="34" charset="0"/>
                <a:cs typeface="Times New Roman" panose="02020603050405020304" pitchFamily="18" charset="0"/>
              </a:rPr>
            </a:br>
            <a:r>
              <a:rPr lang="it-IT" sz="4800" dirty="0" smtClean="0">
                <a:latin typeface="Arial (Body)"/>
                <a:ea typeface="Calibri" panose="020F0502020204030204" pitchFamily="34" charset="0"/>
                <a:cs typeface="Times New Roman" panose="02020603050405020304" pitchFamily="18" charset="0"/>
              </a:rPr>
              <a:t>100 m? Biết rằng khoảng thời gian dịch chuyển 100 m này là 0,4 s.</a:t>
            </a:r>
            <a:endParaRPr lang="en-US" sz="4400" dirty="0">
              <a:effectLst/>
              <a:latin typeface="Arial (Body)"/>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27563440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99213" cy="539646"/>
          </a:xfrm>
        </p:spPr>
        <p:txBody>
          <a:bodyPr>
            <a:normAutofit fontScale="90000"/>
          </a:bodyPr>
          <a:lstStyle/>
          <a:p>
            <a:r>
              <a:rPr lang="en-US" b="1" dirty="0" smtClean="0">
                <a:solidFill>
                  <a:srgbClr val="FF0000"/>
                </a:solidFill>
                <a:effectLst>
                  <a:outerShdw blurRad="38100" dist="38100" dir="2700000" algn="tl">
                    <a:srgbClr val="000000">
                      <a:alpha val="43137"/>
                    </a:srgbClr>
                  </a:outerShdw>
                </a:effectLst>
              </a:rPr>
              <a:t>VD3</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833894" y="770926"/>
            <a:ext cx="11188773" cy="5629874"/>
          </a:xfrm>
        </p:spPr>
        <p:txBody>
          <a:bodyPr>
            <a:noAutofit/>
          </a:bodyPr>
          <a:lstStyle/>
          <a:p>
            <a:pPr marL="0" lvl="0" indent="0">
              <a:lnSpc>
                <a:spcPct val="150000"/>
              </a:lnSpc>
              <a:buNone/>
            </a:pPr>
            <a:r>
              <a:rPr lang="it-IT" sz="4800" dirty="0"/>
              <a:t>Một vật rơi tự do không vận tốc đầu thẳng xuống với gia tốc </a:t>
            </a:r>
            <a:r>
              <a:rPr lang="it-IT" sz="4800" dirty="0" smtClean="0"/>
              <a:t>9,8 m/s</a:t>
            </a:r>
            <a:r>
              <a:rPr lang="it-IT" sz="4800" baseline="30000" dirty="0" smtClean="0"/>
              <a:t>2</a:t>
            </a:r>
            <a:r>
              <a:rPr lang="it-IT" sz="4800" dirty="0" smtClean="0"/>
              <a:t> </a:t>
            </a:r>
            <a:r>
              <a:rPr lang="it-IT" sz="4800" dirty="0"/>
              <a:t>từ độ cao </a:t>
            </a:r>
            <a:r>
              <a:rPr lang="it-IT" sz="4800" dirty="0" smtClean="0"/>
              <a:t>100 </a:t>
            </a:r>
            <a:r>
              <a:rPr lang="it-IT" sz="4800" dirty="0"/>
              <a:t>m. </a:t>
            </a:r>
            <a:endParaRPr lang="it-IT" sz="4800" dirty="0" smtClean="0"/>
          </a:p>
          <a:p>
            <a:pPr marL="0" lvl="0" indent="0">
              <a:lnSpc>
                <a:spcPct val="150000"/>
              </a:lnSpc>
              <a:buNone/>
            </a:pPr>
            <a:r>
              <a:rPr lang="it-IT" sz="4800" dirty="0" smtClean="0"/>
              <a:t>a/ Vật </a:t>
            </a:r>
            <a:r>
              <a:rPr lang="it-IT" sz="4800" dirty="0"/>
              <a:t>di chuyển mất bao lâu để chạm đất? </a:t>
            </a:r>
            <a:endParaRPr lang="it-IT" sz="4800" dirty="0" smtClean="0"/>
          </a:p>
          <a:p>
            <a:pPr marL="0" lvl="0" indent="0">
              <a:lnSpc>
                <a:spcPct val="150000"/>
              </a:lnSpc>
              <a:buNone/>
            </a:pPr>
            <a:r>
              <a:rPr lang="it-IT" sz="4800" dirty="0" smtClean="0"/>
              <a:t>b/ Tính </a:t>
            </a:r>
            <a:r>
              <a:rPr lang="it-IT" sz="4800" dirty="0"/>
              <a:t>vận tốc vật khi chạm đất?</a:t>
            </a:r>
            <a:endParaRPr lang="en-US" sz="4800" dirty="0"/>
          </a:p>
        </p:txBody>
      </p:sp>
    </p:spTree>
    <p:extLst>
      <p:ext uri="{BB962C8B-B14F-4D97-AF65-F5344CB8AC3E}">
        <p14:creationId xmlns:p14="http://schemas.microsoft.com/office/powerpoint/2010/main" xmlns="" val="37496231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99213" cy="539646"/>
          </a:xfrm>
        </p:spPr>
        <p:txBody>
          <a:bodyPr>
            <a:normAutofit fontScale="90000"/>
          </a:bodyPr>
          <a:lstStyle/>
          <a:p>
            <a:r>
              <a:rPr lang="en-US" b="1" dirty="0" smtClean="0">
                <a:solidFill>
                  <a:srgbClr val="FF0000"/>
                </a:solidFill>
                <a:effectLst>
                  <a:outerShdw blurRad="38100" dist="38100" dir="2700000" algn="tl">
                    <a:srgbClr val="000000">
                      <a:alpha val="43137"/>
                    </a:srgbClr>
                  </a:outerShdw>
                </a:effectLst>
              </a:rPr>
              <a:t>VD4</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59763" y="770926"/>
            <a:ext cx="11437496" cy="5629874"/>
          </a:xfrm>
        </p:spPr>
        <p:txBody>
          <a:bodyPr>
            <a:noAutofit/>
          </a:bodyPr>
          <a:lstStyle/>
          <a:p>
            <a:pPr marL="0" lvl="0" indent="0" algn="just">
              <a:lnSpc>
                <a:spcPct val="150000"/>
              </a:lnSpc>
              <a:buNone/>
            </a:pPr>
            <a:r>
              <a:rPr lang="it-IT" sz="4800" dirty="0" smtClean="0"/>
              <a:t>	Một </a:t>
            </a:r>
            <a:r>
              <a:rPr lang="it-IT" sz="4800" dirty="0"/>
              <a:t>hòn bi chuyển động thẳng nhanh dần đều với gia tốc </a:t>
            </a:r>
            <a:r>
              <a:rPr lang="it-IT" sz="4800" dirty="0" smtClean="0"/>
              <a:t>2 </a:t>
            </a:r>
            <a:r>
              <a:rPr lang="it-IT" sz="4800" dirty="0"/>
              <a:t>m/s</a:t>
            </a:r>
            <a:r>
              <a:rPr lang="it-IT" sz="4800" baseline="30000" dirty="0"/>
              <a:t>2</a:t>
            </a:r>
            <a:r>
              <a:rPr lang="it-IT" sz="4800" dirty="0"/>
              <a:t> và vận tốc ban đầu bằng </a:t>
            </a:r>
            <a:r>
              <a:rPr lang="it-IT" sz="4800" dirty="0" smtClean="0"/>
              <a:t>4 m/s. </a:t>
            </a:r>
            <a:r>
              <a:rPr lang="it-IT" sz="4800" dirty="0"/>
              <a:t>Tính quãng đường viên bi đi được trong </a:t>
            </a:r>
            <a:r>
              <a:rPr lang="it-IT" sz="4800" dirty="0" smtClean="0"/>
              <a:t>7 </a:t>
            </a:r>
            <a:r>
              <a:rPr lang="it-IT" sz="4800" dirty="0"/>
              <a:t>giây?</a:t>
            </a:r>
            <a:endParaRPr lang="en-US" sz="4800" dirty="0"/>
          </a:p>
        </p:txBody>
      </p:sp>
    </p:spTree>
    <p:extLst>
      <p:ext uri="{BB962C8B-B14F-4D97-AF65-F5344CB8AC3E}">
        <p14:creationId xmlns:p14="http://schemas.microsoft.com/office/powerpoint/2010/main" xmlns="" val="26912385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4602984" y="2304259"/>
            <a:ext cx="462426" cy="429136"/>
          </a:xfrm>
          <a:prstGeom prst="rect">
            <a:avLst/>
          </a:prstGeom>
          <a:solidFill>
            <a:srgbClr val="FFFF00"/>
          </a:solidFill>
          <a:effectLst>
            <a:outerShdw blurRad="50800" dist="38100" dir="5400000" algn="t" rotWithShape="0">
              <a:prstClr val="black">
                <a:alpha val="40000"/>
              </a:prstClr>
            </a:outerShdw>
          </a:effectLst>
          <a:scene3d>
            <a:camera prst="perspectiveRigh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4"/>
          <p:cNvCxnSpPr/>
          <p:nvPr/>
        </p:nvCxnSpPr>
        <p:spPr>
          <a:xfrm>
            <a:off x="4834198" y="2518827"/>
            <a:ext cx="3035638" cy="0"/>
          </a:xfrm>
          <a:prstGeom prst="straightConnector1">
            <a:avLst/>
          </a:prstGeom>
          <a:ln w="101600">
            <a:solidFill>
              <a:schemeClr val="accent1"/>
            </a:solidFill>
            <a:headEnd type="none" w="sm" len="sm"/>
            <a:tailEnd type="stealth"/>
          </a:ln>
          <a:scene3d>
            <a:camera prst="orthographicFront"/>
            <a:lightRig rig="threePt" dir="t"/>
          </a:scene3d>
          <a:sp3d>
            <a:bevelT w="101600" prst="riblet"/>
          </a:sp3d>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1"/>
            <a:ext cx="1693889" cy="539646"/>
          </a:xfrm>
        </p:spPr>
        <p:txBody>
          <a:bodyPr>
            <a:normAutofit fontScale="90000"/>
          </a:bodyPr>
          <a:lstStyle/>
          <a:p>
            <a:r>
              <a:rPr lang="en-US" b="1" dirty="0" smtClean="0">
                <a:solidFill>
                  <a:srgbClr val="FF0000"/>
                </a:solidFill>
                <a:effectLst>
                  <a:outerShdw blurRad="38100" dist="38100" dir="2700000" algn="tl">
                    <a:srgbClr val="000000">
                      <a:alpha val="43137"/>
                    </a:srgbClr>
                  </a:outerShdw>
                </a:effectLst>
              </a:rPr>
              <a:t>VD5</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525157" y="3792241"/>
            <a:ext cx="11287594" cy="3267856"/>
          </a:xfrm>
        </p:spPr>
        <p:txBody>
          <a:bodyPr>
            <a:noAutofit/>
          </a:bodyPr>
          <a:lstStyle/>
          <a:p>
            <a:pPr marL="0" indent="0" algn="just">
              <a:lnSpc>
                <a:spcPct val="150000"/>
              </a:lnSpc>
              <a:buNone/>
            </a:pPr>
            <a:r>
              <a:rPr lang="en-US" sz="4000" dirty="0" err="1" smtClean="0">
                <a:latin typeface="Arial (Body)"/>
              </a:rPr>
              <a:t>Tác</a:t>
            </a:r>
            <a:r>
              <a:rPr lang="en-US" sz="4000" dirty="0" smtClean="0">
                <a:latin typeface="Arial (Body)"/>
              </a:rPr>
              <a:t> </a:t>
            </a:r>
            <a:r>
              <a:rPr lang="en-US" sz="4000" dirty="0" err="1" smtClean="0">
                <a:latin typeface="Arial (Body)"/>
              </a:rPr>
              <a:t>động</a:t>
            </a:r>
            <a:r>
              <a:rPr lang="en-US" sz="4000" dirty="0" smtClean="0">
                <a:latin typeface="Arial (Body)"/>
              </a:rPr>
              <a:t> </a:t>
            </a:r>
            <a:r>
              <a:rPr lang="en-US" sz="4000" dirty="0" err="1" smtClean="0">
                <a:latin typeface="Arial (Body)"/>
              </a:rPr>
              <a:t>hai</a:t>
            </a:r>
            <a:r>
              <a:rPr lang="en-US" sz="4000" dirty="0" smtClean="0">
                <a:latin typeface="Arial (Body)"/>
              </a:rPr>
              <a:t> </a:t>
            </a:r>
            <a:r>
              <a:rPr lang="en-US" sz="4000" dirty="0" err="1" smtClean="0">
                <a:latin typeface="Arial (Body)"/>
              </a:rPr>
              <a:t>lực</a:t>
            </a:r>
            <a:r>
              <a:rPr lang="en-US" sz="4000" dirty="0" smtClean="0">
                <a:latin typeface="Arial (Body)"/>
              </a:rPr>
              <a:t> F</a:t>
            </a:r>
            <a:r>
              <a:rPr lang="en-US" sz="4000" baseline="-25000" dirty="0" smtClean="0">
                <a:latin typeface="Arial (Body)"/>
              </a:rPr>
              <a:t>1</a:t>
            </a:r>
            <a:r>
              <a:rPr lang="en-US" sz="4000" dirty="0" smtClean="0">
                <a:latin typeface="Arial (Body)"/>
              </a:rPr>
              <a:t> = 4 N  </a:t>
            </a:r>
            <a:r>
              <a:rPr lang="en-US" sz="4000" dirty="0" err="1" smtClean="0">
                <a:latin typeface="Arial (Body)"/>
              </a:rPr>
              <a:t>và</a:t>
            </a:r>
            <a:r>
              <a:rPr lang="en-US" sz="4000" dirty="0" smtClean="0">
                <a:latin typeface="Arial (Body)"/>
              </a:rPr>
              <a:t> F</a:t>
            </a:r>
            <a:r>
              <a:rPr lang="en-US" sz="4000" baseline="-25000" dirty="0" smtClean="0">
                <a:latin typeface="Arial (Body)"/>
              </a:rPr>
              <a:t>2</a:t>
            </a:r>
            <a:r>
              <a:rPr lang="en-US" sz="4000" dirty="0" smtClean="0">
                <a:latin typeface="Arial (Body)"/>
              </a:rPr>
              <a:t> = 9 N </a:t>
            </a:r>
            <a:r>
              <a:rPr lang="en-US" sz="4000" dirty="0" err="1" smtClean="0">
                <a:latin typeface="Arial (Body)"/>
              </a:rPr>
              <a:t>lên</a:t>
            </a:r>
            <a:r>
              <a:rPr lang="en-US" sz="4000" dirty="0" smtClean="0">
                <a:latin typeface="Arial (Body)"/>
              </a:rPr>
              <a:t> m</a:t>
            </a:r>
            <a:r>
              <a:rPr lang="vi-VN" sz="4000" dirty="0" smtClean="0">
                <a:latin typeface="Arial (Body)"/>
              </a:rPr>
              <a:t>ột </a:t>
            </a:r>
            <a:r>
              <a:rPr lang="en-US" sz="4000" dirty="0" err="1" smtClean="0">
                <a:latin typeface="Arial (Body)"/>
              </a:rPr>
              <a:t>vật</a:t>
            </a:r>
            <a:r>
              <a:rPr lang="en-US" sz="4000" dirty="0" smtClean="0">
                <a:latin typeface="Arial (Body)"/>
              </a:rPr>
              <a:t> </a:t>
            </a:r>
            <a:r>
              <a:rPr lang="en-US" sz="4000" dirty="0" err="1" smtClean="0">
                <a:latin typeface="Arial (Body)"/>
              </a:rPr>
              <a:t>nặng</a:t>
            </a:r>
            <a:r>
              <a:rPr lang="en-US" sz="4000" dirty="0" smtClean="0">
                <a:latin typeface="Arial (Body)"/>
              </a:rPr>
              <a:t> 10 kg </a:t>
            </a:r>
            <a:r>
              <a:rPr lang="en-US" sz="4000" dirty="0" err="1" smtClean="0">
                <a:latin typeface="Arial (Body)"/>
              </a:rPr>
              <a:t>như</a:t>
            </a:r>
            <a:r>
              <a:rPr lang="en-US" sz="4000" dirty="0" smtClean="0">
                <a:latin typeface="Arial (Body)"/>
              </a:rPr>
              <a:t> </a:t>
            </a:r>
            <a:r>
              <a:rPr lang="en-US" sz="4000" dirty="0" err="1" smtClean="0">
                <a:latin typeface="Arial (Body)"/>
              </a:rPr>
              <a:t>hình</a:t>
            </a:r>
            <a:r>
              <a:rPr lang="en-US" sz="4000" dirty="0" smtClean="0">
                <a:latin typeface="Arial (Body)"/>
              </a:rPr>
              <a:t> </a:t>
            </a:r>
            <a:r>
              <a:rPr lang="en-US" sz="4000" dirty="0" err="1" smtClean="0">
                <a:latin typeface="Arial (Body)"/>
              </a:rPr>
              <a:t>vẽ</a:t>
            </a:r>
            <a:r>
              <a:rPr lang="en-US" sz="4000" dirty="0" smtClean="0">
                <a:latin typeface="Arial (Body)"/>
              </a:rPr>
              <a:t> </a:t>
            </a:r>
            <a:r>
              <a:rPr lang="en-US" sz="4000" dirty="0" err="1" smtClean="0">
                <a:latin typeface="Arial (Body)"/>
              </a:rPr>
              <a:t>thì</a:t>
            </a:r>
            <a:r>
              <a:rPr lang="en-US" sz="4000" dirty="0" smtClean="0">
                <a:latin typeface="Arial (Body)"/>
              </a:rPr>
              <a:t> </a:t>
            </a:r>
            <a:r>
              <a:rPr lang="en-US" sz="4000" dirty="0" err="1" smtClean="0">
                <a:latin typeface="Arial (Body)"/>
              </a:rPr>
              <a:t>gia</a:t>
            </a:r>
            <a:r>
              <a:rPr lang="en-US" sz="4000" dirty="0" smtClean="0">
                <a:latin typeface="Arial (Body)"/>
              </a:rPr>
              <a:t> </a:t>
            </a:r>
            <a:r>
              <a:rPr lang="en-US" sz="4000" dirty="0" err="1" smtClean="0">
                <a:latin typeface="Arial (Body)"/>
              </a:rPr>
              <a:t>tốc</a:t>
            </a:r>
            <a:r>
              <a:rPr lang="en-US" sz="4000" dirty="0" smtClean="0">
                <a:latin typeface="Arial (Body)"/>
              </a:rPr>
              <a:t> </a:t>
            </a:r>
            <a:r>
              <a:rPr lang="en-US" sz="4000" dirty="0" err="1" smtClean="0">
                <a:latin typeface="Arial (Body)"/>
              </a:rPr>
              <a:t>vật</a:t>
            </a:r>
            <a:r>
              <a:rPr lang="en-US" sz="4000" dirty="0" smtClean="0">
                <a:latin typeface="Arial (Body)"/>
              </a:rPr>
              <a:t> </a:t>
            </a:r>
            <a:r>
              <a:rPr lang="en-US" sz="4000" dirty="0" err="1" smtClean="0">
                <a:latin typeface="Arial (Body)"/>
              </a:rPr>
              <a:t>nhận</a:t>
            </a:r>
            <a:r>
              <a:rPr lang="en-US" sz="4000" dirty="0" smtClean="0">
                <a:latin typeface="Arial (Body)"/>
              </a:rPr>
              <a:t> </a:t>
            </a:r>
            <a:r>
              <a:rPr lang="en-US" sz="4000" dirty="0" err="1" smtClean="0">
                <a:latin typeface="Arial (Body)"/>
              </a:rPr>
              <a:t>được</a:t>
            </a:r>
            <a:r>
              <a:rPr lang="en-US" sz="4000" dirty="0" smtClean="0">
                <a:latin typeface="Arial (Body)"/>
              </a:rPr>
              <a:t> </a:t>
            </a:r>
            <a:r>
              <a:rPr lang="en-US" sz="4000" dirty="0" err="1" smtClean="0">
                <a:latin typeface="Arial (Body)"/>
              </a:rPr>
              <a:t>là</a:t>
            </a:r>
            <a:r>
              <a:rPr lang="en-US" sz="4000" dirty="0" smtClean="0">
                <a:latin typeface="Arial (Body)"/>
              </a:rPr>
              <a:t> </a:t>
            </a:r>
            <a:r>
              <a:rPr lang="en-US" sz="4000" dirty="0" err="1" smtClean="0">
                <a:latin typeface="Arial (Body)"/>
              </a:rPr>
              <a:t>bao</a:t>
            </a:r>
            <a:r>
              <a:rPr lang="en-US" sz="4000" dirty="0" smtClean="0">
                <a:latin typeface="Arial (Body)"/>
              </a:rPr>
              <a:t> </a:t>
            </a:r>
            <a:r>
              <a:rPr lang="en-US" sz="4000" dirty="0" err="1" smtClean="0">
                <a:latin typeface="Arial (Body)"/>
              </a:rPr>
              <a:t>nhiêu</a:t>
            </a:r>
            <a:r>
              <a:rPr lang="en-US" sz="4000" dirty="0" smtClean="0">
                <a:latin typeface="Arial (Body)"/>
              </a:rPr>
              <a:t> </a:t>
            </a:r>
            <a:r>
              <a:rPr lang="en-US" sz="4000" dirty="0" err="1" smtClean="0">
                <a:latin typeface="Arial (Body)"/>
              </a:rPr>
              <a:t>và</a:t>
            </a:r>
            <a:r>
              <a:rPr lang="en-US" sz="4000" dirty="0" smtClean="0">
                <a:latin typeface="Arial (Body)"/>
              </a:rPr>
              <a:t> </a:t>
            </a:r>
            <a:r>
              <a:rPr lang="en-US" sz="4000" dirty="0" err="1" smtClean="0">
                <a:latin typeface="Arial (Body)"/>
              </a:rPr>
              <a:t>hướng</a:t>
            </a:r>
            <a:r>
              <a:rPr lang="en-US" sz="4000" dirty="0" smtClean="0">
                <a:latin typeface="Arial (Body)"/>
              </a:rPr>
              <a:t> </a:t>
            </a:r>
            <a:r>
              <a:rPr lang="en-US" sz="4000" dirty="0" err="1" smtClean="0">
                <a:latin typeface="Arial (Body)"/>
              </a:rPr>
              <a:t>nào</a:t>
            </a:r>
            <a:r>
              <a:rPr lang="en-US" sz="4000" dirty="0" smtClean="0">
                <a:latin typeface="Arial (Body)"/>
              </a:rPr>
              <a:t>?</a:t>
            </a:r>
            <a:endParaRPr lang="en-US" sz="4000" dirty="0">
              <a:latin typeface="Arial (Body)"/>
            </a:endParaRPr>
          </a:p>
        </p:txBody>
      </p:sp>
      <p:cxnSp>
        <p:nvCxnSpPr>
          <p:cNvPr id="4" name="Straight Arrow Connector 3"/>
          <p:cNvCxnSpPr/>
          <p:nvPr/>
        </p:nvCxnSpPr>
        <p:spPr>
          <a:xfrm flipV="1">
            <a:off x="4834197" y="659567"/>
            <a:ext cx="1326760" cy="1873505"/>
          </a:xfrm>
          <a:prstGeom prst="straightConnector1">
            <a:avLst/>
          </a:prstGeom>
          <a:ln w="101600">
            <a:solidFill>
              <a:srgbClr val="FFC000"/>
            </a:solidFill>
            <a:headEnd type="none" w="sm" len="sm"/>
            <a:tailEnd type="stealth"/>
          </a:ln>
          <a:scene3d>
            <a:camera prst="orthographicFront"/>
            <a:lightRig rig="threePt" dir="t"/>
          </a:scene3d>
          <a:sp3d>
            <a:bevelT w="101600" prst="riblet"/>
          </a:sp3d>
        </p:spPr>
        <p:style>
          <a:lnRef idx="1">
            <a:schemeClr val="accent1"/>
          </a:lnRef>
          <a:fillRef idx="0">
            <a:schemeClr val="accent1"/>
          </a:fillRef>
          <a:effectRef idx="0">
            <a:schemeClr val="accent1"/>
          </a:effectRef>
          <a:fontRef idx="minor">
            <a:schemeClr val="tx1"/>
          </a:fontRef>
        </p:style>
      </p:cxnSp>
      <p:graphicFrame>
        <p:nvGraphicFramePr>
          <p:cNvPr id="18" name="Object 17"/>
          <p:cNvGraphicFramePr>
            <a:graphicFrameLocks noChangeAspect="1"/>
          </p:cNvGraphicFramePr>
          <p:nvPr>
            <p:extLst>
              <p:ext uri="{D42A27DB-BD31-4B8C-83A1-F6EECF244321}">
                <p14:modId xmlns:p14="http://schemas.microsoft.com/office/powerpoint/2010/main" xmlns="" val="741554158"/>
              </p:ext>
            </p:extLst>
          </p:nvPr>
        </p:nvGraphicFramePr>
        <p:xfrm>
          <a:off x="4699650" y="571783"/>
          <a:ext cx="731520" cy="1062774"/>
        </p:xfrm>
        <a:graphic>
          <a:graphicData uri="http://schemas.openxmlformats.org/presentationml/2006/ole">
            <p:oleObj spid="_x0000_s13396" name="Equation" r:id="rId4" imgW="164880" imgH="241200" progId="Equation.3">
              <p:embed/>
            </p:oleObj>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xmlns="" val="4063627875"/>
              </p:ext>
            </p:extLst>
          </p:nvPr>
        </p:nvGraphicFramePr>
        <p:xfrm>
          <a:off x="6745258" y="2623722"/>
          <a:ext cx="787400" cy="1063625"/>
        </p:xfrm>
        <a:graphic>
          <a:graphicData uri="http://schemas.openxmlformats.org/presentationml/2006/ole">
            <p:oleObj spid="_x0000_s13397" name="Equation" r:id="rId5" imgW="177480" imgH="241200" progId="Equation.3">
              <p:embed/>
            </p:oleObj>
          </a:graphicData>
        </a:graphic>
      </p:graphicFrame>
      <p:sp>
        <p:nvSpPr>
          <p:cNvPr id="11" name="Content Placeholder 2"/>
          <p:cNvSpPr txBox="1">
            <a:spLocks/>
          </p:cNvSpPr>
          <p:nvPr/>
        </p:nvSpPr>
        <p:spPr>
          <a:xfrm>
            <a:off x="5356583" y="1653452"/>
            <a:ext cx="955689" cy="90161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3200" dirty="0" smtClean="0">
                <a:latin typeface="Arial (Body)"/>
              </a:rPr>
              <a:t>45</a:t>
            </a:r>
            <a:r>
              <a:rPr lang="en-US" sz="3200" baseline="30000" dirty="0" smtClean="0">
                <a:latin typeface="Arial (Body)"/>
              </a:rPr>
              <a:t>o</a:t>
            </a:r>
            <a:endParaRPr lang="en-US" sz="3200" baseline="30000" dirty="0">
              <a:latin typeface="Arial (Body)"/>
            </a:endParaRPr>
          </a:p>
        </p:txBody>
      </p:sp>
      <p:sp>
        <p:nvSpPr>
          <p:cNvPr id="8" name="Arc 7"/>
          <p:cNvSpPr/>
          <p:nvPr/>
        </p:nvSpPr>
        <p:spPr>
          <a:xfrm>
            <a:off x="4699651" y="2023672"/>
            <a:ext cx="731520" cy="597184"/>
          </a:xfrm>
          <a:prstGeom prst="arc">
            <a:avLst>
              <a:gd name="adj1" fmla="val 17631809"/>
              <a:gd name="adj2" fmla="val 1155307"/>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xmlns="" val="56978442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7638623" y="708018"/>
            <a:ext cx="462426" cy="429136"/>
          </a:xfrm>
          <a:prstGeom prst="rect">
            <a:avLst/>
          </a:prstGeom>
          <a:solidFill>
            <a:srgbClr val="FFFF00"/>
          </a:solidFill>
          <a:effectLst>
            <a:outerShdw blurRad="50800" dist="38100" dir="5400000" algn="t" rotWithShape="0">
              <a:prstClr val="black">
                <a:alpha val="40000"/>
              </a:prstClr>
            </a:outerShdw>
          </a:effectLst>
          <a:scene3d>
            <a:camera prst="perspectiveRigh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4"/>
          <p:cNvCxnSpPr/>
          <p:nvPr/>
        </p:nvCxnSpPr>
        <p:spPr>
          <a:xfrm>
            <a:off x="7869836" y="922586"/>
            <a:ext cx="0" cy="2464081"/>
          </a:xfrm>
          <a:prstGeom prst="straightConnector1">
            <a:avLst/>
          </a:prstGeom>
          <a:ln w="101600">
            <a:solidFill>
              <a:schemeClr val="accent1"/>
            </a:solidFill>
            <a:headEnd type="none" w="sm" len="sm"/>
            <a:tailEnd type="stealth"/>
          </a:ln>
          <a:scene3d>
            <a:camera prst="orthographicFront"/>
            <a:lightRig rig="threePt" dir="t"/>
          </a:scene3d>
          <a:sp3d>
            <a:bevelT w="101600" prst="riblet"/>
          </a:sp3d>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1"/>
            <a:ext cx="1693889" cy="539646"/>
          </a:xfrm>
        </p:spPr>
        <p:txBody>
          <a:bodyPr>
            <a:normAutofit fontScale="90000"/>
          </a:bodyPr>
          <a:lstStyle/>
          <a:p>
            <a:r>
              <a:rPr lang="en-US" b="1" dirty="0" smtClean="0">
                <a:solidFill>
                  <a:srgbClr val="FF0000"/>
                </a:solidFill>
                <a:effectLst>
                  <a:outerShdw blurRad="38100" dist="38100" dir="2700000" algn="tl">
                    <a:srgbClr val="000000">
                      <a:alpha val="43137"/>
                    </a:srgbClr>
                  </a:outerShdw>
                </a:effectLst>
              </a:rPr>
              <a:t>VD6</a:t>
            </a:r>
            <a:endParaRPr lang="en-US"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525157" y="3792241"/>
            <a:ext cx="11287594" cy="3267856"/>
          </a:xfrm>
        </p:spPr>
        <p:txBody>
          <a:bodyPr>
            <a:noAutofit/>
          </a:bodyPr>
          <a:lstStyle/>
          <a:p>
            <a:pPr marL="0" indent="0" algn="just">
              <a:lnSpc>
                <a:spcPct val="150000"/>
              </a:lnSpc>
              <a:buNone/>
            </a:pPr>
            <a:r>
              <a:rPr lang="en-US" sz="4000" dirty="0" err="1" smtClean="0">
                <a:latin typeface="Arial (Body)"/>
              </a:rPr>
              <a:t>Tác</a:t>
            </a:r>
            <a:r>
              <a:rPr lang="en-US" sz="4000" dirty="0" smtClean="0">
                <a:latin typeface="Arial (Body)"/>
              </a:rPr>
              <a:t> </a:t>
            </a:r>
            <a:r>
              <a:rPr lang="en-US" sz="4000" dirty="0" err="1" smtClean="0">
                <a:latin typeface="Arial (Body)"/>
              </a:rPr>
              <a:t>động</a:t>
            </a:r>
            <a:r>
              <a:rPr lang="en-US" sz="4000" dirty="0" smtClean="0">
                <a:latin typeface="Arial (Body)"/>
              </a:rPr>
              <a:t> </a:t>
            </a:r>
            <a:r>
              <a:rPr lang="en-US" sz="4000" dirty="0" err="1" smtClean="0">
                <a:latin typeface="Arial (Body)"/>
              </a:rPr>
              <a:t>hai</a:t>
            </a:r>
            <a:r>
              <a:rPr lang="en-US" sz="4000" dirty="0" smtClean="0">
                <a:latin typeface="Arial (Body)"/>
              </a:rPr>
              <a:t> </a:t>
            </a:r>
            <a:r>
              <a:rPr lang="en-US" sz="4000" dirty="0" err="1" smtClean="0">
                <a:latin typeface="Arial (Body)"/>
              </a:rPr>
              <a:t>lực</a:t>
            </a:r>
            <a:r>
              <a:rPr lang="en-US" sz="4000" dirty="0" smtClean="0">
                <a:latin typeface="Arial (Body)"/>
              </a:rPr>
              <a:t> F</a:t>
            </a:r>
            <a:r>
              <a:rPr lang="en-US" sz="4000" baseline="-25000" dirty="0" smtClean="0">
                <a:latin typeface="Arial (Body)"/>
              </a:rPr>
              <a:t>1</a:t>
            </a:r>
            <a:r>
              <a:rPr lang="en-US" sz="4000" dirty="0" smtClean="0">
                <a:latin typeface="Arial (Body)"/>
              </a:rPr>
              <a:t> = 15 N  </a:t>
            </a:r>
            <a:r>
              <a:rPr lang="en-US" sz="4000" dirty="0" err="1" smtClean="0">
                <a:latin typeface="Arial (Body)"/>
              </a:rPr>
              <a:t>và</a:t>
            </a:r>
            <a:r>
              <a:rPr lang="en-US" sz="4000" dirty="0" smtClean="0">
                <a:latin typeface="Arial (Body)"/>
              </a:rPr>
              <a:t> F</a:t>
            </a:r>
            <a:r>
              <a:rPr lang="en-US" sz="4000" baseline="-25000" dirty="0" smtClean="0">
                <a:latin typeface="Arial (Body)"/>
              </a:rPr>
              <a:t>2</a:t>
            </a:r>
            <a:r>
              <a:rPr lang="en-US" sz="4000" dirty="0" smtClean="0">
                <a:latin typeface="Arial (Body)"/>
              </a:rPr>
              <a:t> = 20 N </a:t>
            </a:r>
            <a:r>
              <a:rPr lang="en-US" sz="4000" dirty="0" err="1" smtClean="0">
                <a:latin typeface="Arial (Body)"/>
              </a:rPr>
              <a:t>lên</a:t>
            </a:r>
            <a:r>
              <a:rPr lang="en-US" sz="4000" dirty="0" smtClean="0">
                <a:latin typeface="Arial (Body)"/>
              </a:rPr>
              <a:t> m</a:t>
            </a:r>
            <a:r>
              <a:rPr lang="vi-VN" sz="4000" dirty="0" smtClean="0">
                <a:latin typeface="Arial (Body)"/>
              </a:rPr>
              <a:t>ột </a:t>
            </a:r>
            <a:r>
              <a:rPr lang="en-US" sz="4000" dirty="0" err="1" smtClean="0">
                <a:latin typeface="Arial (Body)"/>
              </a:rPr>
              <a:t>vật</a:t>
            </a:r>
            <a:r>
              <a:rPr lang="en-US" sz="4000" dirty="0" smtClean="0">
                <a:latin typeface="Arial (Body)"/>
              </a:rPr>
              <a:t> </a:t>
            </a:r>
            <a:r>
              <a:rPr lang="en-US" sz="4000" dirty="0" err="1" smtClean="0">
                <a:latin typeface="Arial (Body)"/>
              </a:rPr>
              <a:t>nặng</a:t>
            </a:r>
            <a:r>
              <a:rPr lang="en-US" sz="4000" dirty="0" smtClean="0">
                <a:latin typeface="Arial (Body)"/>
              </a:rPr>
              <a:t> 10 g </a:t>
            </a:r>
            <a:r>
              <a:rPr lang="en-US" sz="4000" dirty="0" err="1" smtClean="0">
                <a:latin typeface="Arial (Body)"/>
              </a:rPr>
              <a:t>như</a:t>
            </a:r>
            <a:r>
              <a:rPr lang="en-US" sz="4000" dirty="0" smtClean="0">
                <a:latin typeface="Arial (Body)"/>
              </a:rPr>
              <a:t> </a:t>
            </a:r>
            <a:r>
              <a:rPr lang="en-US" sz="4000" dirty="0" err="1" smtClean="0">
                <a:latin typeface="Arial (Body)"/>
              </a:rPr>
              <a:t>hình</a:t>
            </a:r>
            <a:r>
              <a:rPr lang="en-US" sz="4000" dirty="0" smtClean="0">
                <a:latin typeface="Arial (Body)"/>
              </a:rPr>
              <a:t> </a:t>
            </a:r>
            <a:r>
              <a:rPr lang="en-US" sz="4000" dirty="0" err="1" smtClean="0">
                <a:latin typeface="Arial (Body)"/>
              </a:rPr>
              <a:t>vẽ</a:t>
            </a:r>
            <a:r>
              <a:rPr lang="en-US" sz="4000" dirty="0" smtClean="0">
                <a:latin typeface="Arial (Body)"/>
              </a:rPr>
              <a:t> </a:t>
            </a:r>
            <a:r>
              <a:rPr lang="en-US" sz="4000" dirty="0" err="1" smtClean="0">
                <a:latin typeface="Arial (Body)"/>
              </a:rPr>
              <a:t>thì</a:t>
            </a:r>
            <a:r>
              <a:rPr lang="en-US" sz="4000" dirty="0" smtClean="0">
                <a:latin typeface="Arial (Body)"/>
              </a:rPr>
              <a:t> </a:t>
            </a:r>
            <a:r>
              <a:rPr lang="en-US" sz="4000" dirty="0" err="1" smtClean="0">
                <a:latin typeface="Arial (Body)"/>
              </a:rPr>
              <a:t>gia</a:t>
            </a:r>
            <a:r>
              <a:rPr lang="en-US" sz="4000" dirty="0" smtClean="0">
                <a:latin typeface="Arial (Body)"/>
              </a:rPr>
              <a:t> </a:t>
            </a:r>
            <a:r>
              <a:rPr lang="en-US" sz="4000" dirty="0" err="1" smtClean="0">
                <a:latin typeface="Arial (Body)"/>
              </a:rPr>
              <a:t>tốc</a:t>
            </a:r>
            <a:r>
              <a:rPr lang="en-US" sz="4000" dirty="0" smtClean="0">
                <a:latin typeface="Arial (Body)"/>
              </a:rPr>
              <a:t> </a:t>
            </a:r>
            <a:r>
              <a:rPr lang="en-US" sz="4000" dirty="0" err="1" smtClean="0">
                <a:latin typeface="Arial (Body)"/>
              </a:rPr>
              <a:t>vật</a:t>
            </a:r>
            <a:r>
              <a:rPr lang="en-US" sz="4000" dirty="0" smtClean="0">
                <a:latin typeface="Arial (Body)"/>
              </a:rPr>
              <a:t> </a:t>
            </a:r>
            <a:r>
              <a:rPr lang="en-US" sz="4000" dirty="0" err="1" smtClean="0">
                <a:latin typeface="Arial (Body)"/>
              </a:rPr>
              <a:t>nhận</a:t>
            </a:r>
            <a:r>
              <a:rPr lang="en-US" sz="4000" dirty="0" smtClean="0">
                <a:latin typeface="Arial (Body)"/>
              </a:rPr>
              <a:t> </a:t>
            </a:r>
            <a:r>
              <a:rPr lang="en-US" sz="4000" dirty="0" err="1" smtClean="0">
                <a:latin typeface="Arial (Body)"/>
              </a:rPr>
              <a:t>được</a:t>
            </a:r>
            <a:r>
              <a:rPr lang="en-US" sz="4000" dirty="0" smtClean="0">
                <a:latin typeface="Arial (Body)"/>
              </a:rPr>
              <a:t> </a:t>
            </a:r>
            <a:r>
              <a:rPr lang="en-US" sz="4000" dirty="0" err="1" smtClean="0">
                <a:latin typeface="Arial (Body)"/>
              </a:rPr>
              <a:t>là</a:t>
            </a:r>
            <a:r>
              <a:rPr lang="en-US" sz="4000" dirty="0" smtClean="0">
                <a:latin typeface="Arial (Body)"/>
              </a:rPr>
              <a:t> </a:t>
            </a:r>
            <a:r>
              <a:rPr lang="en-US" sz="4000" dirty="0" err="1" smtClean="0">
                <a:latin typeface="Arial (Body)"/>
              </a:rPr>
              <a:t>bao</a:t>
            </a:r>
            <a:r>
              <a:rPr lang="en-US" sz="4000" dirty="0" smtClean="0">
                <a:latin typeface="Arial (Body)"/>
              </a:rPr>
              <a:t> </a:t>
            </a:r>
            <a:r>
              <a:rPr lang="en-US" sz="4000" dirty="0" err="1" smtClean="0">
                <a:latin typeface="Arial (Body)"/>
              </a:rPr>
              <a:t>nhiêu</a:t>
            </a:r>
            <a:r>
              <a:rPr lang="en-US" sz="4000" dirty="0" smtClean="0">
                <a:latin typeface="Arial (Body)"/>
              </a:rPr>
              <a:t> </a:t>
            </a:r>
            <a:r>
              <a:rPr lang="en-US" sz="4000" dirty="0" err="1" smtClean="0">
                <a:latin typeface="Arial (Body)"/>
              </a:rPr>
              <a:t>và</a:t>
            </a:r>
            <a:r>
              <a:rPr lang="en-US" sz="4000" dirty="0" smtClean="0">
                <a:latin typeface="Arial (Body)"/>
              </a:rPr>
              <a:t> </a:t>
            </a:r>
            <a:r>
              <a:rPr lang="en-US" sz="4000" dirty="0" err="1" smtClean="0">
                <a:latin typeface="Arial (Body)"/>
              </a:rPr>
              <a:t>hướng</a:t>
            </a:r>
            <a:r>
              <a:rPr lang="en-US" sz="4000" dirty="0" smtClean="0">
                <a:latin typeface="Arial (Body)"/>
              </a:rPr>
              <a:t> </a:t>
            </a:r>
            <a:r>
              <a:rPr lang="en-US" sz="4000" dirty="0" err="1" smtClean="0">
                <a:latin typeface="Arial (Body)"/>
              </a:rPr>
              <a:t>nào</a:t>
            </a:r>
            <a:r>
              <a:rPr lang="en-US" sz="4000" dirty="0" smtClean="0">
                <a:latin typeface="Arial (Body)"/>
              </a:rPr>
              <a:t>?</a:t>
            </a:r>
            <a:endParaRPr lang="en-US" sz="4000" dirty="0">
              <a:latin typeface="Arial (Body)"/>
            </a:endParaRPr>
          </a:p>
        </p:txBody>
      </p:sp>
      <p:cxnSp>
        <p:nvCxnSpPr>
          <p:cNvPr id="4" name="Straight Arrow Connector 3"/>
          <p:cNvCxnSpPr/>
          <p:nvPr/>
        </p:nvCxnSpPr>
        <p:spPr>
          <a:xfrm flipH="1">
            <a:off x="6168954" y="922586"/>
            <a:ext cx="1700883" cy="0"/>
          </a:xfrm>
          <a:prstGeom prst="straightConnector1">
            <a:avLst/>
          </a:prstGeom>
          <a:ln w="101600">
            <a:solidFill>
              <a:srgbClr val="FFC000"/>
            </a:solidFill>
            <a:headEnd type="none" w="sm" len="sm"/>
            <a:tailEnd type="stealth"/>
          </a:ln>
          <a:scene3d>
            <a:camera prst="orthographicFront"/>
            <a:lightRig rig="threePt" dir="t"/>
          </a:scene3d>
          <a:sp3d>
            <a:bevelT w="101600" prst="riblet"/>
          </a:sp3d>
        </p:spPr>
        <p:style>
          <a:lnRef idx="1">
            <a:schemeClr val="accent1"/>
          </a:lnRef>
          <a:fillRef idx="0">
            <a:schemeClr val="accent1"/>
          </a:fillRef>
          <a:effectRef idx="0">
            <a:schemeClr val="accent1"/>
          </a:effectRef>
          <a:fontRef idx="minor">
            <a:schemeClr val="tx1"/>
          </a:fontRef>
        </p:style>
      </p:cxnSp>
      <p:graphicFrame>
        <p:nvGraphicFramePr>
          <p:cNvPr id="18" name="Object 17"/>
          <p:cNvGraphicFramePr>
            <a:graphicFrameLocks noChangeAspect="1"/>
          </p:cNvGraphicFramePr>
          <p:nvPr>
            <p:extLst>
              <p:ext uri="{D42A27DB-BD31-4B8C-83A1-F6EECF244321}">
                <p14:modId xmlns:p14="http://schemas.microsoft.com/office/powerpoint/2010/main" xmlns="" val="2934856801"/>
              </p:ext>
            </p:extLst>
          </p:nvPr>
        </p:nvGraphicFramePr>
        <p:xfrm>
          <a:off x="6010769" y="0"/>
          <a:ext cx="731520" cy="1062774"/>
        </p:xfrm>
        <a:graphic>
          <a:graphicData uri="http://schemas.openxmlformats.org/presentationml/2006/ole">
            <p:oleObj spid="_x0000_s14400" name="Equation" r:id="rId4" imgW="164880" imgH="241200" progId="Equation.3">
              <p:embed/>
            </p:oleObj>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xmlns="" val="1871906711"/>
              </p:ext>
            </p:extLst>
          </p:nvPr>
        </p:nvGraphicFramePr>
        <p:xfrm>
          <a:off x="7991511" y="2548458"/>
          <a:ext cx="787400" cy="1063625"/>
        </p:xfrm>
        <a:graphic>
          <a:graphicData uri="http://schemas.openxmlformats.org/presentationml/2006/ole">
            <p:oleObj spid="_x0000_s14401" name="Equation" r:id="rId5" imgW="177480" imgH="241200" progId="Equation.3">
              <p:embed/>
            </p:oleObj>
          </a:graphicData>
        </a:graphic>
      </p:graphicFrame>
    </p:spTree>
    <p:extLst>
      <p:ext uri="{BB962C8B-B14F-4D97-AF65-F5344CB8AC3E}">
        <p14:creationId xmlns:p14="http://schemas.microsoft.com/office/powerpoint/2010/main" xmlns="" val="20755759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950</TotalTime>
  <Words>839</Words>
  <Application>Microsoft Office PowerPoint</Application>
  <PresentationFormat>Custom</PresentationFormat>
  <Paragraphs>110</Paragraphs>
  <Slides>31</Slides>
  <Notes>14</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31</vt:i4>
      </vt:variant>
    </vt:vector>
  </HeadingPairs>
  <TitlesOfParts>
    <vt:vector size="33" baseType="lpstr">
      <vt:lpstr>Office Theme</vt:lpstr>
      <vt:lpstr>Equation</vt:lpstr>
      <vt:lpstr>TRƯỜNG CAO ĐẲNG LÝ TỰ TRỌNG TP.HCM KHOA KHOA HỌC CƠ BẢN</vt:lpstr>
      <vt:lpstr>Bài 9.  BA ĐỊNH LUẬT NEWTON </vt:lpstr>
      <vt:lpstr>BA ĐỊNH LUẬT NEWTON</vt:lpstr>
      <vt:lpstr>MỤC TIÊU</vt:lpstr>
      <vt:lpstr>Slide 5</vt:lpstr>
      <vt:lpstr>F = ma</vt:lpstr>
      <vt:lpstr>Slide 7</vt:lpstr>
      <vt:lpstr>Trọng lực</vt:lpstr>
      <vt:lpstr>Slide 9</vt:lpstr>
      <vt:lpstr>Slide 10</vt:lpstr>
      <vt:lpstr>Slide 11</vt:lpstr>
      <vt:lpstr>Slide 12</vt:lpstr>
      <vt:lpstr>Slide 13</vt:lpstr>
      <vt:lpstr>VD1</vt:lpstr>
      <vt:lpstr>VD2</vt:lpstr>
      <vt:lpstr>VD3</vt:lpstr>
      <vt:lpstr>VD4</vt:lpstr>
      <vt:lpstr>VD5</vt:lpstr>
      <vt:lpstr>VD6</vt:lpstr>
      <vt:lpstr>Slide 20</vt:lpstr>
      <vt:lpstr>VD7</vt:lpstr>
      <vt:lpstr>VD8</vt:lpstr>
      <vt:lpstr>Slide 23</vt:lpstr>
      <vt:lpstr>VD9</vt:lpstr>
      <vt:lpstr>VD9</vt:lpstr>
      <vt:lpstr>VD1</vt:lpstr>
      <vt:lpstr>VD2</vt:lpstr>
      <vt:lpstr>VD3</vt:lpstr>
      <vt:lpstr>VD4</vt:lpstr>
      <vt:lpstr>VD5</vt:lpstr>
      <vt:lpstr>VD6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thanh tu</dc:creator>
  <cp:lastModifiedBy>ThanhTu</cp:lastModifiedBy>
  <cp:revision>83</cp:revision>
  <dcterms:created xsi:type="dcterms:W3CDTF">2015-08-29T09:10:57Z</dcterms:created>
  <dcterms:modified xsi:type="dcterms:W3CDTF">2018-03-20T15:36:39Z</dcterms:modified>
</cp:coreProperties>
</file>